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5" r:id="rId1"/>
  </p:sldMasterIdLst>
  <p:notesMasterIdLst>
    <p:notesMasterId r:id="rId35"/>
  </p:notesMasterIdLst>
  <p:sldIdLst>
    <p:sldId id="256" r:id="rId2"/>
    <p:sldId id="257" r:id="rId3"/>
    <p:sldId id="258" r:id="rId4"/>
    <p:sldId id="308" r:id="rId5"/>
    <p:sldId id="269" r:id="rId6"/>
    <p:sldId id="284" r:id="rId7"/>
    <p:sldId id="286" r:id="rId8"/>
    <p:sldId id="296" r:id="rId9"/>
    <p:sldId id="297" r:id="rId10"/>
    <p:sldId id="266" r:id="rId11"/>
    <p:sldId id="299" r:id="rId12"/>
    <p:sldId id="300" r:id="rId13"/>
    <p:sldId id="304" r:id="rId14"/>
    <p:sldId id="285" r:id="rId15"/>
    <p:sldId id="272" r:id="rId16"/>
    <p:sldId id="298" r:id="rId17"/>
    <p:sldId id="294" r:id="rId18"/>
    <p:sldId id="309" r:id="rId19"/>
    <p:sldId id="310" r:id="rId20"/>
    <p:sldId id="311" r:id="rId21"/>
    <p:sldId id="312" r:id="rId22"/>
    <p:sldId id="264" r:id="rId23"/>
    <p:sldId id="262" r:id="rId24"/>
    <p:sldId id="307" r:id="rId25"/>
    <p:sldId id="288" r:id="rId26"/>
    <p:sldId id="265" r:id="rId27"/>
    <p:sldId id="291" r:id="rId28"/>
    <p:sldId id="292" r:id="rId29"/>
    <p:sldId id="302" r:id="rId30"/>
    <p:sldId id="313" r:id="rId31"/>
    <p:sldId id="303" r:id="rId32"/>
    <p:sldId id="306" r:id="rId33"/>
    <p:sldId id="268" r:id="rId3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WER6A\ksiegowosc\2021-BUD&#379;ET-prezentacja\tabele%20do%20prezentacj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Wydatki bieżące stanowią 55,37 % ogólnych wydatków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c:rich>
      </c:tx>
      <c:overlay val="0"/>
      <c:spPr>
        <a:noFill/>
        <a:ln w="254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49106787788321"/>
          <c:y val="7.1722222222222215E-2"/>
          <c:w val="0.65684109309096483"/>
          <c:h val="0.85759128025663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B01513"/>
            </a:solidFill>
            <a:ln w="25406">
              <a:noFill/>
            </a:ln>
          </c:spPr>
          <c:invertIfNegative val="0"/>
          <c:dLbls>
            <c:spPr>
              <a:noFill/>
              <a:ln w="2540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7"/>
                <c:pt idx="0">
                  <c:v>Cmentarze </c:v>
                </c:pt>
                <c:pt idx="1">
                  <c:v>Rolnictwo łowiectwo </c:v>
                </c:pt>
                <c:pt idx="2">
                  <c:v>Ochrona zdrowia</c:v>
                </c:pt>
                <c:pt idx="3">
                  <c:v>Bezpieczeństwo publiczne i ochrona p.poż.</c:v>
                </c:pt>
                <c:pt idx="4">
                  <c:v>Leśnictwo </c:v>
                </c:pt>
                <c:pt idx="5">
                  <c:v>Dostarczanie wody </c:v>
                </c:pt>
                <c:pt idx="6">
                  <c:v>Plan zagospodarowania przestrzennego </c:v>
                </c:pt>
                <c:pt idx="7">
                  <c:v>Obsługa długu publicznego</c:v>
                </c:pt>
                <c:pt idx="8">
                  <c:v>Gospodarka nieruchomościami -świetlice</c:v>
                </c:pt>
                <c:pt idx="9">
                  <c:v>Rezerwy </c:v>
                </c:pt>
                <c:pt idx="10">
                  <c:v>Kultura fizyczna i sport</c:v>
                </c:pt>
                <c:pt idx="11">
                  <c:v>Transport i łączność </c:v>
                </c:pt>
                <c:pt idx="12">
                  <c:v>Kultura i ochrona dziedzictwa narodowego </c:v>
                </c:pt>
                <c:pt idx="13">
                  <c:v>Gospodarka komunalna </c:v>
                </c:pt>
                <c:pt idx="14">
                  <c:v>Organy administracji publicznej </c:v>
                </c:pt>
                <c:pt idx="15">
                  <c:v>Oświata i wychowanie, edukacyjna opieka</c:v>
                </c:pt>
                <c:pt idx="16">
                  <c:v>Zadania realizowane przez pomoc społeczną </c:v>
                </c:pt>
              </c:strCache>
            </c:strRef>
          </c:cat>
          <c:val>
            <c:numRef>
              <c:f>Arkusz1!$B$2:$B$18</c:f>
              <c:numCache>
                <c:formatCode>#,##0.00</c:formatCode>
                <c:ptCount val="17"/>
                <c:pt idx="0">
                  <c:v>2870701.83</c:v>
                </c:pt>
                <c:pt idx="1">
                  <c:v>40000</c:v>
                </c:pt>
                <c:pt idx="2">
                  <c:v>67000</c:v>
                </c:pt>
                <c:pt idx="3">
                  <c:v>117066</c:v>
                </c:pt>
                <c:pt idx="4">
                  <c:v>137831</c:v>
                </c:pt>
                <c:pt idx="5">
                  <c:v>143000</c:v>
                </c:pt>
                <c:pt idx="6">
                  <c:v>32200</c:v>
                </c:pt>
                <c:pt idx="7">
                  <c:v>160000</c:v>
                </c:pt>
                <c:pt idx="8">
                  <c:v>237578.02</c:v>
                </c:pt>
                <c:pt idx="9">
                  <c:v>322559.08</c:v>
                </c:pt>
                <c:pt idx="10">
                  <c:v>341698</c:v>
                </c:pt>
                <c:pt idx="11">
                  <c:v>524484.4</c:v>
                </c:pt>
                <c:pt idx="12">
                  <c:v>708364.15</c:v>
                </c:pt>
                <c:pt idx="13">
                  <c:v>1785116</c:v>
                </c:pt>
                <c:pt idx="14">
                  <c:v>2980718</c:v>
                </c:pt>
                <c:pt idx="15">
                  <c:v>7721369.7000000002</c:v>
                </c:pt>
                <c:pt idx="16">
                  <c:v>12385018.449999999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2-4AE7-A8B3-ACCA57185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12208"/>
        <c:axId val="153612600"/>
      </c:barChart>
      <c:catAx>
        <c:axId val="15361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612600"/>
        <c:crosses val="autoZero"/>
        <c:auto val="1"/>
        <c:lblAlgn val="ctr"/>
        <c:lblOffset val="100"/>
        <c:noMultiLvlLbl val="0"/>
      </c:catAx>
      <c:valAx>
        <c:axId val="153612600"/>
        <c:scaling>
          <c:orientation val="minMax"/>
        </c:scaling>
        <c:delete val="0"/>
        <c:axPos val="b"/>
        <c:majorGridlines>
          <c:spPr>
            <a:ln w="952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35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3612208"/>
        <c:crosses val="autoZero"/>
        <c:crossBetween val="between"/>
        <c:majorUnit val="3000000"/>
        <c:minorUnit val="100000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Wpłaty mieszkańców </c:v>
                </c:pt>
                <c:pt idx="1">
                  <c:v>Dotacje z Budżetu Unii Europejskiej </c:v>
                </c:pt>
                <c:pt idx="2">
                  <c:v>Środki własne Budżetu Gminy </c:v>
                </c:pt>
                <c:pt idx="3">
                  <c:v>Przychody z niewykorzystanych środków</c:v>
                </c:pt>
                <c:pt idx="4">
                  <c:v>Dotacje z Budżetu Państwa 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179700</c:v>
                </c:pt>
                <c:pt idx="1">
                  <c:v>2163185.16</c:v>
                </c:pt>
                <c:pt idx="2">
                  <c:v>2232807.7599999998</c:v>
                </c:pt>
                <c:pt idx="3">
                  <c:v>990165.53</c:v>
                </c:pt>
                <c:pt idx="4">
                  <c:v>7192500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C-4505-852F-603AB8824F6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Wpłaty mieszkańców </c:v>
                </c:pt>
                <c:pt idx="1">
                  <c:v>Dotacje z Budżetu Unii Europejskiej </c:v>
                </c:pt>
                <c:pt idx="2">
                  <c:v>Środki własne Budżetu Gminy </c:v>
                </c:pt>
                <c:pt idx="3">
                  <c:v>Przychody z niewykorzystanych środków</c:v>
                </c:pt>
                <c:pt idx="4">
                  <c:v>Dotacje z Budżetu Państwa </c:v>
                </c:pt>
              </c:strCache>
            </c:strRef>
          </c:cat>
          <c:val>
            <c:numRef>
              <c:f>Arkusz1!$C$2:$C$6</c:f>
              <c:numCache>
                <c:formatCode>0%</c:formatCode>
                <c:ptCount val="5"/>
                <c:pt idx="0">
                  <c:v>1.408488409416025E-2</c:v>
                </c:pt>
                <c:pt idx="1">
                  <c:v>0.16955042989876179</c:v>
                </c:pt>
                <c:pt idx="2">
                  <c:v>0.17500744854836711</c:v>
                </c:pt>
                <c:pt idx="3">
                  <c:v>7.7609163740026452E-2</c:v>
                </c:pt>
                <c:pt idx="4">
                  <c:v>0.56374807371868441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C-4505-852F-603AB8824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0771920"/>
        <c:axId val="250772312"/>
      </c:barChart>
      <c:catAx>
        <c:axId val="25077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0772312"/>
        <c:crosses val="autoZero"/>
        <c:auto val="1"/>
        <c:lblAlgn val="ctr"/>
        <c:lblOffset val="100"/>
        <c:noMultiLvlLbl val="0"/>
      </c:catAx>
      <c:valAx>
        <c:axId val="250772312"/>
        <c:scaling>
          <c:orientation val="minMax"/>
          <c:max val="700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50771920"/>
        <c:crosses val="autoZero"/>
        <c:crossBetween val="between"/>
        <c:majorUnit val="2000000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67175869601966"/>
          <c:y val="2.3688660126482523E-2"/>
          <c:w val="0.67113454722584442"/>
          <c:h val="0.91314157953623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6"/>
                <c:pt idx="0">
                  <c:v>dochody własne jednostek </c:v>
                </c:pt>
                <c:pt idx="1">
                  <c:v>dotacje z budżetu państwa </c:v>
                </c:pt>
                <c:pt idx="2">
                  <c:v>środki budżetu gminy </c:v>
                </c:pt>
                <c:pt idx="3">
                  <c:v>środki z budżetu UE</c:v>
                </c:pt>
                <c:pt idx="4">
                  <c:v>przychody z niewykorzystanych środków</c:v>
                </c:pt>
                <c:pt idx="5">
                  <c:v>subwencja oświatowa </c:v>
                </c:pt>
              </c:strCache>
            </c:strRef>
          </c:cat>
          <c:val>
            <c:numRef>
              <c:f>Arkusz1!$B$2:$B$9</c:f>
              <c:numCache>
                <c:formatCode>#,##0.00</c:formatCode>
                <c:ptCount val="6"/>
                <c:pt idx="0">
                  <c:v>82370</c:v>
                </c:pt>
                <c:pt idx="1">
                  <c:v>116209</c:v>
                </c:pt>
                <c:pt idx="2">
                  <c:v>1727091</c:v>
                </c:pt>
                <c:pt idx="3">
                  <c:v>582793.19999999995</c:v>
                </c:pt>
                <c:pt idx="4">
                  <c:v>607651.5</c:v>
                </c:pt>
                <c:pt idx="5">
                  <c:v>4608412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C-4505-852F-603AB8824F6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Arkusz1!$A$2:$A$9</c:f>
              <c:strCache>
                <c:ptCount val="6"/>
                <c:pt idx="0">
                  <c:v>dochody własne jednostek </c:v>
                </c:pt>
                <c:pt idx="1">
                  <c:v>dotacje z budżetu państwa </c:v>
                </c:pt>
                <c:pt idx="2">
                  <c:v>środki budżetu gminy </c:v>
                </c:pt>
                <c:pt idx="3">
                  <c:v>środki z budżetu UE</c:v>
                </c:pt>
                <c:pt idx="4">
                  <c:v>przychody z niewykorzystanych środków</c:v>
                </c:pt>
                <c:pt idx="5">
                  <c:v>subwencja oświatowa </c:v>
                </c:pt>
              </c:strCache>
            </c:strRef>
          </c:cat>
          <c:val>
            <c:numRef>
              <c:f>Arkusz1!$C$2:$C$9</c:f>
              <c:numCache>
                <c:formatCode>0%</c:formatCode>
                <c:ptCount val="6"/>
                <c:pt idx="0">
                  <c:v>1.0663436505436637E-2</c:v>
                </c:pt>
                <c:pt idx="1">
                  <c:v>1.5044157980578926E-2</c:v>
                </c:pt>
                <c:pt idx="2">
                  <c:v>0.22358534924864717</c:v>
                </c:pt>
                <c:pt idx="3" formatCode="#,##0.00">
                  <c:v>7.5447107976207781E-2</c:v>
                </c:pt>
                <c:pt idx="4" formatCode="#,##0.00">
                  <c:v>7.8665208057342853E-2</c:v>
                </c:pt>
                <c:pt idx="5">
                  <c:v>0.5965947402317866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C-4505-852F-603AB8824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0773096"/>
        <c:axId val="250773488"/>
      </c:barChart>
      <c:catAx>
        <c:axId val="250773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0773488"/>
        <c:crosses val="autoZero"/>
        <c:auto val="1"/>
        <c:lblAlgn val="ctr"/>
        <c:lblOffset val="100"/>
        <c:noMultiLvlLbl val="0"/>
      </c:catAx>
      <c:valAx>
        <c:axId val="250773488"/>
        <c:scaling>
          <c:orientation val="minMax"/>
          <c:max val="450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50773096"/>
        <c:crosses val="autoZero"/>
        <c:crossBetween val="between"/>
        <c:majorUnit val="15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797923280286508E-2"/>
          <c:y val="0.19984876354960468"/>
          <c:w val="0.82611128608923889"/>
          <c:h val="0.79988708827546162"/>
        </c:manualLayout>
      </c:layout>
      <c:pie3DChart>
        <c:varyColors val="1"/>
        <c:ser>
          <c:idx val="0"/>
          <c:order val="0"/>
          <c:explosion val="4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09-4A33-B878-1C20698E3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09-4A33-B878-1C20698E3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09-4A33-B878-1C20698E317D}"/>
              </c:ext>
            </c:extLst>
          </c:dPt>
          <c:dPt>
            <c:idx val="3"/>
            <c:bubble3D val="0"/>
            <c:explosion val="2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09-4A33-B878-1C20698E31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309-4A33-B878-1C20698E31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309-4A33-B878-1C20698E31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309-4A33-B878-1C20698E31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309-4A33-B878-1C20698E31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309-4A33-B878-1C20698E31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309-4A33-B878-1C20698E31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309-4A33-B878-1C20698E317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309-4A33-B878-1C20698E317D}"/>
              </c:ext>
            </c:extLst>
          </c:dPt>
          <c:dLbls>
            <c:dLbl>
              <c:idx val="0"/>
              <c:layout>
                <c:manualLayout>
                  <c:x val="8.8888888888888892E-2"/>
                  <c:y val="8.19416515221575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9-4A33-B878-1C20698E317D}"/>
                </c:ext>
              </c:extLst>
            </c:dLbl>
            <c:dLbl>
              <c:idx val="1"/>
              <c:layout>
                <c:manualLayout>
                  <c:x val="-1.1266868288607804E-2"/>
                  <c:y val="8.1161258075118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9-4A33-B878-1C20698E317D}"/>
                </c:ext>
              </c:extLst>
            </c:dLbl>
            <c:dLbl>
              <c:idx val="2"/>
              <c:layout>
                <c:manualLayout>
                  <c:x val="0.19773669068924801"/>
                  <c:y val="1.0905614081033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9-4A33-B878-1C20698E317D}"/>
                </c:ext>
              </c:extLst>
            </c:dLbl>
            <c:dLbl>
              <c:idx val="3"/>
              <c:layout>
                <c:manualLayout>
                  <c:x val="0.19358880013729013"/>
                  <c:y val="0.110036183327621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09-4A33-B878-1C20698E317D}"/>
                </c:ext>
              </c:extLst>
            </c:dLbl>
            <c:dLbl>
              <c:idx val="4"/>
              <c:layout>
                <c:manualLayout>
                  <c:x val="0"/>
                  <c:y val="0.17987181666123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09-4A33-B878-1C20698E317D}"/>
                </c:ext>
              </c:extLst>
            </c:dLbl>
            <c:dLbl>
              <c:idx val="5"/>
              <c:layout>
                <c:manualLayout>
                  <c:x val="-0.11970349289163171"/>
                  <c:y val="0.101807169611205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09-4A33-B878-1C20698E317D}"/>
                </c:ext>
              </c:extLst>
            </c:dLbl>
            <c:dLbl>
              <c:idx val="6"/>
              <c:layout>
                <c:manualLayout>
                  <c:x val="-0.1065287130614134"/>
                  <c:y val="3.55401819753904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09-4A33-B878-1C20698E317D}"/>
                </c:ext>
              </c:extLst>
            </c:dLbl>
            <c:dLbl>
              <c:idx val="7"/>
              <c:layout>
                <c:manualLayout>
                  <c:x val="-0.17877875588483069"/>
                  <c:y val="-3.60043148803934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09-4A33-B878-1C20698E317D}"/>
                </c:ext>
              </c:extLst>
            </c:dLbl>
            <c:dLbl>
              <c:idx val="8"/>
              <c:layout>
                <c:manualLayout>
                  <c:x val="-7.8996046848340024E-2"/>
                  <c:y val="-0.132692323766483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09-4A33-B878-1C20698E317D}"/>
                </c:ext>
              </c:extLst>
            </c:dLbl>
            <c:dLbl>
              <c:idx val="9"/>
              <c:layout>
                <c:manualLayout>
                  <c:x val="7.2919427860006186E-2"/>
                  <c:y val="-0.15628207021385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09-4A33-B878-1C20698E317D}"/>
                </c:ext>
              </c:extLst>
            </c:dLbl>
            <c:dLbl>
              <c:idx val="10"/>
              <c:layout>
                <c:manualLayout>
                  <c:x val="0.19445180762668315"/>
                  <c:y val="-0.150384633602014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309-4A33-B878-1C20698E317D}"/>
                </c:ext>
              </c:extLst>
            </c:dLbl>
            <c:dLbl>
              <c:idx val="11"/>
              <c:layout>
                <c:manualLayout>
                  <c:x val="0.2996466229714877"/>
                  <c:y val="2.485517221428003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309-4A33-B878-1C20698E317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Arkusz2!$B$2:$B$13</c:f>
              <c:strCache>
                <c:ptCount val="12"/>
                <c:pt idx="0">
                  <c:v>Ścieżka rowerowa UNESCO, park przyrodniczy</c:v>
                </c:pt>
                <c:pt idx="1">
                  <c:v>Budowa Parku Historycznego w Siarach</c:v>
                </c:pt>
                <c:pt idx="2">
                  <c:v>Budowa Centrum Społeczno-Edukacyjnego w Sękowej</c:v>
                </c:pt>
                <c:pt idx="3">
                  <c:v>Projekty ekologiczne</c:v>
                </c:pt>
                <c:pt idx="4">
                  <c:v>Wodociągi  i kanalizacja (Wapienne, Siary)</c:v>
                </c:pt>
                <c:pt idx="5">
                  <c:v>Drogi, chodniki, ścieżka rowerowa Sękowa - Wapienne</c:v>
                </c:pt>
                <c:pt idx="6">
                  <c:v>Turystyka - Wapienne</c:v>
                </c:pt>
                <c:pt idx="7">
                  <c:v>Termomodernizacja i przebudowa budynku U. Gminy</c:v>
                </c:pt>
                <c:pt idx="8">
                  <c:v>Wdrożenie e-usług w Urzędzie Gminy i rezerwa</c:v>
                </c:pt>
                <c:pt idx="9">
                  <c:v>Geotermia </c:v>
                </c:pt>
                <c:pt idx="10">
                  <c:v>Utworzenie Dziennego Ośrodka Wsparcia „US”</c:v>
                </c:pt>
                <c:pt idx="11">
                  <c:v>Adaptacja mieszkania chronionego </c:v>
                </c:pt>
              </c:strCache>
            </c:strRef>
          </c:cat>
          <c:val>
            <c:numRef>
              <c:f>Arkusz2!$C$2:$C$13</c:f>
              <c:numCache>
                <c:formatCode>#,##0.00</c:formatCode>
                <c:ptCount val="12"/>
                <c:pt idx="0">
                  <c:v>5962518.5700000003</c:v>
                </c:pt>
                <c:pt idx="1">
                  <c:v>1206203.93</c:v>
                </c:pt>
                <c:pt idx="2">
                  <c:v>4783300</c:v>
                </c:pt>
                <c:pt idx="3">
                  <c:v>3251881.98</c:v>
                </c:pt>
                <c:pt idx="4">
                  <c:v>3094000</c:v>
                </c:pt>
                <c:pt idx="5">
                  <c:v>2571500</c:v>
                </c:pt>
                <c:pt idx="6">
                  <c:v>1323000</c:v>
                </c:pt>
                <c:pt idx="7">
                  <c:v>941229.6</c:v>
                </c:pt>
                <c:pt idx="8">
                  <c:v>514300.9</c:v>
                </c:pt>
                <c:pt idx="9">
                  <c:v>371804.4</c:v>
                </c:pt>
                <c:pt idx="10">
                  <c:v>357590</c:v>
                </c:pt>
                <c:pt idx="11">
                  <c:v>155004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309-4A33-B878-1C20698E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krajowe (dotacje, VAT, wpłaty mieszkańców)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86263340413585754"/>
                      <c:h val="0.22483003910225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67-4D71-8E5C-5023CCD57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_("zł"* #,##0.00_);_("zł"* \(#,##0.00\);_("zł"* "-"??_);_(@_)</c:formatCode>
                <c:ptCount val="1"/>
              </c:numCache>
            </c:numRef>
          </c:cat>
          <c:val>
            <c:numRef>
              <c:f>Arkusz1!$B$2</c:f>
              <c:numCache>
                <c:formatCode>_("zł"* #,##0.00_);_("zł"* \(#,##0.00\);_("zł"* "-"??_);_(@_)</c:formatCode>
                <c:ptCount val="1"/>
                <c:pt idx="0">
                  <c:v>1927292.21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C-418D-A1DD-CE8282FA67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Dotacje z Budżetu Unii Europejskiej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5842220670182103"/>
                  <c:y val="1.071294659596121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703F46-E5A0-4A93-A830-E598CA90053D}" type="SERIESNAME">
                      <a:rPr lang="pl-PL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SERII]</a:t>
                    </a:fld>
                    <a:r>
                      <a:rPr lang="pl-PL" baseline="0" dirty="0"/>
                      <a:t>; </a:t>
                    </a:r>
                    <a:fld id="{1B8AC348-3CCD-427B-BE1E-52D80E9E68BA}" type="VALUE">
                      <a:rPr lang="pl-PL" baseline="0" smtClean="0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endParaRPr lang="pl-PL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6310529755922674"/>
                      <c:h val="0.153047726177084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38-446E-8A41-925209D9B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_("zł"* #,##0.00_);_("zł"* \(#,##0.00\);_("zł"* "-"??_);_(@_)</c:formatCode>
                <c:ptCount val="1"/>
              </c:numCache>
            </c:numRef>
          </c:cat>
          <c:val>
            <c:numRef>
              <c:f>Arkusz1!$C$2</c:f>
              <c:numCache>
                <c:formatCode>_("zł"* #,##0.00_);_("zł"* \(#,##0.00\);_("zł"* "-"??_);_(@_)</c:formatCode>
                <c:ptCount val="1"/>
                <c:pt idx="0">
                  <c:v>18199414.449999999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C-418D-A1DD-CE8282FA671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Środki własne Budżetu Gminy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795128807142534"/>
                  <c:y val="6.80272108843537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A1D0E4-CB28-4AFE-A782-394A3E7251A2}" type="SERIESNAME">
                      <a:rPr lang="pl-PL"/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SERII]</a:t>
                    </a:fld>
                    <a:r>
                      <a:rPr lang="pl-PL" baseline="0" dirty="0"/>
                      <a:t>; zł 3 032 328,59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8485171719144708"/>
                      <c:h val="0.166653168353955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38-446E-8A41-925209D9B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_("zł"* #,##0.00_);_("zł"* \(#,##0.00\);_("zł"* "-"??_);_(@_)</c:formatCode>
                <c:ptCount val="1"/>
              </c:numCache>
            </c:numRef>
          </c:cat>
          <c:val>
            <c:numRef>
              <c:f>Arkusz1!$D$2</c:f>
              <c:numCache>
                <c:formatCode>_("zł"* #,##0.00_);_("zł"* \(#,##0.00\);_("zł"* "-"??_);_(@_)</c:formatCode>
                <c:ptCount val="1"/>
                <c:pt idx="0">
                  <c:v>3032328.59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6C-418D-A1DD-CE8282FA671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Przychody z niewykorzystanych środków (RFIL)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pl-PL" sz="2000" b="1" dirty="0"/>
                      <a:t>Przychody z niewykorzystanych środków (RFIL, projekty) ;</a:t>
                    </a:r>
                    <a:fld id="{CFE8C292-3EC6-4F22-8EA5-AA1D0443B3E6}" type="VALUE">
                      <a:rPr lang="pl-PL" sz="2000" b="1" smtClean="0"/>
                      <a:pPr>
                        <a:defRPr/>
                      </a:pPr>
                      <a:t>[WARTOŚĆ]</a:t>
                    </a:fld>
                    <a:endParaRPr lang="pl-PL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3926664360329728"/>
                      <c:h val="9.59320799185816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A25-44FD-A0EE-5B149C9188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_("zł"* #,##0.00_);_("zł"* \(#,##0.00\);_("zł"* "-"??_);_(@_)</c:formatCode>
                <c:ptCount val="1"/>
              </c:numCache>
            </c:numRef>
          </c:cat>
          <c:val>
            <c:numRef>
              <c:f>Arkusz1!$E$2</c:f>
              <c:numCache>
                <c:formatCode>_("zł"* #,##0.00_);_("zł"* \(#,##0.00\);_("zł"* "-"??_);_(@_)</c:formatCode>
                <c:ptCount val="1"/>
                <c:pt idx="0">
                  <c:v>1484892.12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5-44FD-A0EE-5B149C918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0774272"/>
        <c:axId val="250775056"/>
      </c:barChart>
      <c:catAx>
        <c:axId val="250774272"/>
        <c:scaling>
          <c:orientation val="minMax"/>
        </c:scaling>
        <c:delete val="0"/>
        <c:axPos val="l"/>
        <c:numFmt formatCode="_(&quot;zł&quot;* #,##0.00_);_(&quot;zł&quot;* \(#,##0.00\);_(&quot;zł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0775056"/>
        <c:crosses val="autoZero"/>
        <c:auto val="1"/>
        <c:lblAlgn val="ctr"/>
        <c:lblOffset val="100"/>
        <c:noMultiLvlLbl val="0"/>
      </c:catAx>
      <c:valAx>
        <c:axId val="250775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zł&quot;* #,##0.00_);_(&quot;zł&quot;* \(#,##0.00\);_(&quot;zł&quot;* &quot;-&quot;??_);_(@_)" sourceLinked="1"/>
        <c:majorTickMark val="none"/>
        <c:minorTickMark val="none"/>
        <c:tickLblPos val="nextTo"/>
        <c:crossAx val="2507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ADAC-CBF5-4A26-A135-14E2A4BEDE3D}" type="datetimeFigureOut">
              <a:rPr lang="pl-PL" smtClean="0"/>
              <a:t>30.12.2020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014AF-D56A-45AA-ABB0-8ED1F170F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94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29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1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1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014AF-D56A-45AA-ABB0-8ED1F170F43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29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8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61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5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22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6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7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0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1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0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6656" y="1715892"/>
            <a:ext cx="10552176" cy="3108847"/>
          </a:xfrm>
        </p:spPr>
        <p:txBody>
          <a:bodyPr>
            <a:normAutofit fontScale="90000"/>
          </a:bodyPr>
          <a:lstStyle/>
          <a:p>
            <a:r>
              <a:rPr lang="pl-PL" sz="8000" b="1" dirty="0"/>
              <a:t>BUDŻET </a:t>
            </a:r>
            <a:br>
              <a:rPr lang="pl-PL" sz="8000" b="1" dirty="0"/>
            </a:br>
            <a:r>
              <a:rPr lang="pl-PL" sz="8000" b="1" dirty="0"/>
              <a:t>GMINY SĘKOWA</a:t>
            </a:r>
            <a:br>
              <a:rPr lang="pl-PL" sz="8000" b="1" dirty="0"/>
            </a:br>
            <a:r>
              <a:rPr lang="pl-PL" sz="8000" b="1" dirty="0"/>
              <a:t>NA 2021 ROK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4973782" cy="606208"/>
          </a:xfrm>
        </p:spPr>
        <p:txBody>
          <a:bodyPr/>
          <a:lstStyle/>
          <a:p>
            <a:r>
              <a:rPr lang="pl-PL" u="sng" dirty="0">
                <a:solidFill>
                  <a:schemeClr val="tx1"/>
                </a:solidFill>
              </a:rPr>
              <a:t>Sękowa, grudzień 2020 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576" y="112505"/>
            <a:ext cx="1658256" cy="160338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accent1">
                <a:alpha val="1700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17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148258" cy="10477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Źródła finansowania zadań - Pomoc Społeczna</a:t>
            </a:r>
            <a:b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12 758 358,45 zł 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799C779-8D15-47EB-9B98-FA48316BC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5174"/>
              </p:ext>
            </p:extLst>
          </p:nvPr>
        </p:nvGraphicFramePr>
        <p:xfrm>
          <a:off x="762000" y="1828800"/>
          <a:ext cx="1003069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9">
            <a:extLst>
              <a:ext uri="{FF2B5EF4-FFF2-40B4-BE49-F238E27FC236}">
                <a16:creationId xmlns:a16="http://schemas.microsoft.com/office/drawing/2014/main" id="{FB44F1F8-0061-41E2-AFE9-B8B8E8864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58" y="87314"/>
            <a:ext cx="137018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482-C113-4895-9F60-C5996603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4984"/>
            <a:ext cx="9993086" cy="899659"/>
          </a:xfrm>
        </p:spPr>
        <p:txBody>
          <a:bodyPr anchor="ctr">
            <a:normAutofit/>
          </a:bodyPr>
          <a:lstStyle/>
          <a:p>
            <a:pPr algn="ctr"/>
            <a:r>
              <a:rPr lang="pl-PL" sz="3000" b="1" dirty="0"/>
              <a:t>Wydatki bieżące Oświaty – 7 724 526,70 zł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E236B509-8F02-4B0F-B8D4-F1162EB93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52263"/>
              </p:ext>
            </p:extLst>
          </p:nvPr>
        </p:nvGraphicFramePr>
        <p:xfrm>
          <a:off x="1042307" y="1477287"/>
          <a:ext cx="9505948" cy="522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55">
                  <a:extLst>
                    <a:ext uri="{9D8B030D-6E8A-4147-A177-3AD203B41FA5}">
                      <a16:colId xmlns:a16="http://schemas.microsoft.com/office/drawing/2014/main" val="3995943272"/>
                    </a:ext>
                  </a:extLst>
                </a:gridCol>
                <a:gridCol w="5623607">
                  <a:extLst>
                    <a:ext uri="{9D8B030D-6E8A-4147-A177-3AD203B41FA5}">
                      <a16:colId xmlns:a16="http://schemas.microsoft.com/office/drawing/2014/main" val="3168688025"/>
                    </a:ext>
                  </a:extLst>
                </a:gridCol>
                <a:gridCol w="2020250">
                  <a:extLst>
                    <a:ext uri="{9D8B030D-6E8A-4147-A177-3AD203B41FA5}">
                      <a16:colId xmlns:a16="http://schemas.microsoft.com/office/drawing/2014/main" val="3506929777"/>
                    </a:ext>
                  </a:extLst>
                </a:gridCol>
                <a:gridCol w="1217536">
                  <a:extLst>
                    <a:ext uri="{9D8B030D-6E8A-4147-A177-3AD203B41FA5}">
                      <a16:colId xmlns:a16="http://schemas.microsoft.com/office/drawing/2014/main" val="775741025"/>
                    </a:ext>
                  </a:extLst>
                </a:gridCol>
              </a:tblGrid>
              <a:tr h="42301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Wydatki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udział 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75105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Szkoły podstawowe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5 881 083,70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7917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               - Sękowa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2 822 665,00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9625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                - Siary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1 571 462,00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82863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                - Niepubliczne jednostki oświatowe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220 000,00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09293"/>
                  </a:ext>
                </a:extLst>
              </a:tr>
              <a:tr h="448133"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                    </a:t>
                      </a:r>
                      <a:r>
                        <a:rPr lang="pl-PL" b="0" dirty="0"/>
                        <a:t>- Projekt „Akademia talentów”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0" dirty="0"/>
                        <a:t>1 266 956,70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53132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Przedszkola </a:t>
                      </a:r>
                      <a:r>
                        <a:rPr lang="pl-PL" b="0" dirty="0"/>
                        <a:t>– wszystkie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1 384 762,00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0933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Dowożenie uczniów do szkół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207 990,00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412734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Stołówki przedszkolne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104 264,00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61028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Pozostała działalność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83 860,00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87203"/>
                  </a:ext>
                </a:extLst>
              </a:tr>
              <a:tr h="42889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Świetlice szkolne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62 567,00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1757"/>
                  </a:ext>
                </a:extLst>
              </a:tr>
              <a:tr h="49351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/>
                        <a:t>RAZEM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200" b="1" dirty="0"/>
                        <a:t>7 724 526,70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36411"/>
                  </a:ext>
                </a:extLst>
              </a:tr>
            </a:tbl>
          </a:graphicData>
        </a:graphic>
      </p:graphicFrame>
      <p:pic>
        <p:nvPicPr>
          <p:cNvPr id="8" name="Obraz 9">
            <a:extLst>
              <a:ext uri="{FF2B5EF4-FFF2-40B4-BE49-F238E27FC236}">
                <a16:creationId xmlns:a16="http://schemas.microsoft.com/office/drawing/2014/main" id="{020521C0-A422-4B91-9846-52FB26CE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6" y="87313"/>
            <a:ext cx="1427389" cy="13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2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09" y="153985"/>
            <a:ext cx="10120549" cy="104775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Źródła finansowania zadań oświatowych</a:t>
            </a:r>
            <a:b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7 724 526,70 zł 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799C779-8D15-47EB-9B98-FA48316BC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997344"/>
              </p:ext>
            </p:extLst>
          </p:nvPr>
        </p:nvGraphicFramePr>
        <p:xfrm>
          <a:off x="574768" y="1479549"/>
          <a:ext cx="10252363" cy="321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9">
            <a:extLst>
              <a:ext uri="{FF2B5EF4-FFF2-40B4-BE49-F238E27FC236}">
                <a16:creationId xmlns:a16="http://schemas.microsoft.com/office/drawing/2014/main" id="{FB44F1F8-0061-41E2-AFE9-B8B8E8864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58" y="87314"/>
            <a:ext cx="137018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B71193A-5989-427C-A214-2FFCFB9D1EE7}"/>
              </a:ext>
            </a:extLst>
          </p:cNvPr>
          <p:cNvSpPr txBox="1"/>
          <p:nvPr/>
        </p:nvSpPr>
        <p:spPr>
          <a:xfrm>
            <a:off x="963386" y="5378451"/>
            <a:ext cx="964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środki z budżetu gminy </a:t>
            </a:r>
          </a:p>
          <a:p>
            <a:r>
              <a:rPr lang="pl-PL" sz="1200" dirty="0"/>
              <a:t> w tym:</a:t>
            </a:r>
          </a:p>
          <a:p>
            <a:r>
              <a:rPr lang="pl-PL" sz="1200" dirty="0"/>
              <a:t>            	 - dopłata do zadań subwencyjnych	- 499 154,00 zł</a:t>
            </a:r>
          </a:p>
          <a:p>
            <a:r>
              <a:rPr lang="pl-PL" sz="1200" dirty="0"/>
              <a:t>		- finansowanie własnych zadań oświatowych – 1 227 937,00 zł</a:t>
            </a:r>
          </a:p>
        </p:txBody>
      </p:sp>
    </p:spTree>
    <p:extLst>
      <p:ext uri="{BB962C8B-B14F-4D97-AF65-F5344CB8AC3E}">
        <p14:creationId xmlns:p14="http://schemas.microsoft.com/office/powerpoint/2010/main" val="396394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926D1-D97D-4E10-9EF3-AD730C8D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294198"/>
            <a:ext cx="10548257" cy="1397124"/>
          </a:xfrm>
        </p:spPr>
        <p:txBody>
          <a:bodyPr/>
          <a:lstStyle/>
          <a:p>
            <a:pPr algn="ctr"/>
            <a:r>
              <a:rPr lang="pl-PL" sz="3600" b="1" dirty="0"/>
              <a:t>Wydatki związane z gospodarką komunalną </a:t>
            </a:r>
            <a:r>
              <a:rPr lang="pl-PL" b="1" dirty="0"/>
              <a:t>Budżet GZGK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A9B85C-1053-4A11-B687-8461D7AD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91322"/>
            <a:ext cx="10425112" cy="4219900"/>
          </a:xfrm>
        </p:spPr>
        <p:txBody>
          <a:bodyPr>
            <a:noAutofit/>
          </a:bodyPr>
          <a:lstStyle/>
          <a:p>
            <a:r>
              <a:rPr lang="pl-PL" sz="1600" b="1" u="sng" dirty="0"/>
              <a:t>DOSTARCZANIE   WODY</a:t>
            </a:r>
          </a:p>
          <a:p>
            <a:pPr lvl="1"/>
            <a:r>
              <a:rPr lang="pl-PL" b="1" dirty="0"/>
              <a:t>Przychody		- 316 200,00 zł, w tym:</a:t>
            </a:r>
          </a:p>
          <a:p>
            <a:pPr lvl="2"/>
            <a:r>
              <a:rPr lang="pl-PL" sz="1600" dirty="0"/>
              <a:t>przychody własne 	– 191 200,00 zł</a:t>
            </a:r>
          </a:p>
          <a:p>
            <a:pPr lvl="2"/>
            <a:r>
              <a:rPr lang="pl-PL" sz="1600" dirty="0"/>
              <a:t>dopłata gminy (39,73 % kosztów)	– 125 000,00 zł</a:t>
            </a:r>
          </a:p>
          <a:p>
            <a:pPr lvl="1"/>
            <a:r>
              <a:rPr lang="pl-PL" b="1" dirty="0"/>
              <a:t>Koszty			- 314 613,40 zł</a:t>
            </a:r>
          </a:p>
          <a:p>
            <a:pPr marL="548640" lvl="2" indent="0">
              <a:buNone/>
            </a:pPr>
            <a:endParaRPr lang="pl-PL" sz="1600" dirty="0"/>
          </a:p>
          <a:p>
            <a:r>
              <a:rPr lang="pl-PL" sz="1600" b="1" u="sng" dirty="0"/>
              <a:t>ODPROWADZANIE   ŚCIEKÓW</a:t>
            </a:r>
          </a:p>
          <a:p>
            <a:pPr lvl="1"/>
            <a:r>
              <a:rPr lang="pl-PL" b="1" dirty="0"/>
              <a:t>Przychody	 	- 1 156 000,00 zł, w tym:</a:t>
            </a:r>
          </a:p>
          <a:p>
            <a:pPr lvl="2"/>
            <a:r>
              <a:rPr lang="pl-PL" sz="1600" dirty="0"/>
              <a:t>przychody własne 	– 706 000,00 zł</a:t>
            </a:r>
          </a:p>
          <a:p>
            <a:pPr lvl="2"/>
            <a:r>
              <a:rPr lang="pl-PL" sz="1600" dirty="0"/>
              <a:t>dopłata gminy (39,07 % kosztów)	– 450 000,00 zł</a:t>
            </a:r>
          </a:p>
          <a:p>
            <a:pPr lvl="1"/>
            <a:r>
              <a:rPr lang="pl-PL" b="1" dirty="0"/>
              <a:t>Koszty			- 1 151 909,16 zł</a:t>
            </a:r>
          </a:p>
          <a:p>
            <a:pPr lvl="1"/>
            <a:endParaRPr lang="pl-PL" b="1" dirty="0"/>
          </a:p>
          <a:p>
            <a:pPr marL="274320" lvl="1" indent="0">
              <a:buNone/>
            </a:pPr>
            <a:r>
              <a:rPr lang="pl-PL" b="1" dirty="0"/>
              <a:t>Łączna dopłata gminy do gospodarki komunalnej wynosi: </a:t>
            </a:r>
            <a:r>
              <a:rPr lang="pl-PL" sz="1800" b="1" dirty="0"/>
              <a:t>575 000,00 zł.</a:t>
            </a:r>
          </a:p>
        </p:txBody>
      </p:sp>
    </p:spTree>
    <p:extLst>
      <p:ext uri="{BB962C8B-B14F-4D97-AF65-F5344CB8AC3E}">
        <p14:creationId xmlns:p14="http://schemas.microsoft.com/office/powerpoint/2010/main" val="294896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482-C113-4895-9F60-C5996603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9" y="324985"/>
            <a:ext cx="10077202" cy="77991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Kierunki inwestowania w 2021 roku 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020521C0-A422-4B91-9846-52FB26CE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6" y="87313"/>
            <a:ext cx="1427389" cy="13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9887D3F8-D55A-457C-B264-59D832D1D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488096"/>
              </p:ext>
            </p:extLst>
          </p:nvPr>
        </p:nvGraphicFramePr>
        <p:xfrm>
          <a:off x="1143000" y="990600"/>
          <a:ext cx="9880600" cy="662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613795450"/>
                    </a:ext>
                  </a:extLst>
                </a:gridCol>
                <a:gridCol w="6254046">
                  <a:extLst>
                    <a:ext uri="{9D8B030D-6E8A-4147-A177-3AD203B41FA5}">
                      <a16:colId xmlns:a16="http://schemas.microsoft.com/office/drawing/2014/main" val="3503657490"/>
                    </a:ext>
                  </a:extLst>
                </a:gridCol>
                <a:gridCol w="1805142">
                  <a:extLst>
                    <a:ext uri="{9D8B030D-6E8A-4147-A177-3AD203B41FA5}">
                      <a16:colId xmlns:a16="http://schemas.microsoft.com/office/drawing/2014/main" val="321576186"/>
                    </a:ext>
                  </a:extLst>
                </a:gridCol>
                <a:gridCol w="1262612">
                  <a:extLst>
                    <a:ext uri="{9D8B030D-6E8A-4147-A177-3AD203B41FA5}">
                      <a16:colId xmlns:a16="http://schemas.microsoft.com/office/drawing/2014/main" val="3030135019"/>
                    </a:ext>
                  </a:extLst>
                </a:gridCol>
              </a:tblGrid>
              <a:tr h="118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 dirty="0" err="1">
                          <a:effectLst/>
                        </a:rPr>
                        <a:t>Lp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Nazwa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Wartość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% udział</a:t>
                      </a:r>
                      <a:endParaRPr lang="pl-PL" sz="20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1597979829"/>
                  </a:ext>
                </a:extLst>
              </a:tr>
              <a:tr h="48998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 dirty="0">
                          <a:effectLst/>
                        </a:rPr>
                        <a:t>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Ścieżka rowerowa UNESCO, Park przyrodniczy w Siarach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5 962 518,57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24,19%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357776762"/>
                  </a:ext>
                </a:extLst>
              </a:tr>
              <a:tr h="3685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Budowa Parku Historycznego w Siarach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1 206 203,93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4,89%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49448429"/>
                  </a:ext>
                </a:extLst>
              </a:tr>
              <a:tr h="670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Budowa Centrum Społeczno-Edukacyjnego w Sękowej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4 783 300,00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19,41%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3369799913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Projekty ekologiczne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3 251 881,98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13,20%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3216767568"/>
                  </a:ext>
                </a:extLst>
              </a:tr>
              <a:tr h="36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Wodociągi  i kanalizacja (Wapienne, Siary)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3 094 000,00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12,55%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871095251"/>
                  </a:ext>
                </a:extLst>
              </a:tr>
              <a:tr h="409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Drogi, chodniki, ścieżka rowerowa Sękowa - Wapienne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2 571 500,00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10,43%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474046382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Turystyka - Wapienne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1 323 000,00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5,37%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557545738"/>
                  </a:ext>
                </a:extLst>
              </a:tr>
              <a:tr h="409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Termomodernizacja i przebudowa budynku U. Gminy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941 229,60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3,82%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798221923"/>
                  </a:ext>
                </a:extLst>
              </a:tr>
              <a:tr h="36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Wdrożenie e-usług w Urzędzie Gminy i rezerwa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514 300,90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2,09%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558489871"/>
                  </a:ext>
                </a:extLst>
              </a:tr>
              <a:tr h="139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Geotermia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371 804,40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1,52%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3895349841"/>
                  </a:ext>
                </a:extLst>
              </a:tr>
              <a:tr h="36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Utworzenie Dziennego Ośrodka Wsparcia „US”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357 590,00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1,45%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1236676635"/>
                  </a:ext>
                </a:extLst>
              </a:tr>
              <a:tr h="36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11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Adaptacja mieszkania chronionego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155 004,00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0,63%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1123002760"/>
                  </a:ext>
                </a:extLst>
              </a:tr>
              <a:tr h="73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>
                          <a:effectLst/>
                        </a:rPr>
                        <a:t>12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Wydatki inwestycyjne w ramach funduszu sołeckiego, kubaturowe i oświetlenie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111 593,99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u="none" strike="noStrike" dirty="0">
                          <a:effectLst/>
                        </a:rPr>
                        <a:t>0,45%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2827202688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effectLst/>
                        </a:rPr>
                        <a:t> 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u="none" strike="noStrike" dirty="0">
                          <a:effectLst/>
                        </a:rPr>
                        <a:t>OGÓŁEM: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2000" b="1" u="none" strike="noStrike" dirty="0">
                          <a:effectLst/>
                        </a:rPr>
                        <a:t>24 643 927,37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2000" b="1" u="none" strike="noStrike" dirty="0">
                          <a:effectLst/>
                        </a:rPr>
                        <a:t>100,00%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66" marR="2966" marT="2966" marB="0" anchor="ctr"/>
                </a:tc>
                <a:extLst>
                  <a:ext uri="{0D108BD9-81ED-4DB2-BD59-A6C34878D82A}">
                    <a16:rowId xmlns:a16="http://schemas.microsoft.com/office/drawing/2014/main" val="323514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C4F84-7581-4891-8A95-112422C3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93" y="0"/>
            <a:ext cx="12004675" cy="102523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000" b="1" u="sng" dirty="0">
                <a:latin typeface="+mn-lt"/>
              </a:rPr>
              <a:t>DZIEDZINY INWESTOWANIA </a:t>
            </a:r>
            <a:r>
              <a:rPr lang="pl-PL" sz="3000" b="1" dirty="0">
                <a:latin typeface="+mn-lt"/>
              </a:rPr>
              <a:t>w 2021 roku</a:t>
            </a: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C666FB47-3074-4C63-BE95-7F382081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52" y="87314"/>
            <a:ext cx="1192494" cy="115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1F711FE-A8D6-42F2-8A4C-B948835AB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70990"/>
              </p:ext>
            </p:extLst>
          </p:nvPr>
        </p:nvGraphicFramePr>
        <p:xfrm>
          <a:off x="464993" y="548640"/>
          <a:ext cx="11510652" cy="622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416" y="365125"/>
            <a:ext cx="10400042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ŹRÓDŁA FINANSOWANIA PRZEDSIĘWZIĘĆ INWESTYCYJNYCH PLANOWANYCH DO REALIZACJI</a:t>
            </a:r>
            <a:b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24 643 927,37 zł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73AC0E9A-0E43-495A-B820-AEA537B63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80022"/>
              </p:ext>
            </p:extLst>
          </p:nvPr>
        </p:nvGraphicFramePr>
        <p:xfrm>
          <a:off x="424543" y="1825625"/>
          <a:ext cx="10894621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9">
            <a:extLst>
              <a:ext uri="{FF2B5EF4-FFF2-40B4-BE49-F238E27FC236}">
                <a16:creationId xmlns:a16="http://schemas.microsoft.com/office/drawing/2014/main" id="{FB44F1F8-0061-41E2-AFE9-B8B8E8864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58" y="87314"/>
            <a:ext cx="1370187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3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C79DA-910E-4923-BD80-483DB7E8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1" y="624110"/>
            <a:ext cx="9764712" cy="128089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Park Historyczno-Przyrodniczy w Siarach   </a:t>
            </a:r>
            <a:br>
              <a:rPr lang="pl-PL" sz="36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920" y="213290"/>
            <a:ext cx="1658256" cy="1603387"/>
          </a:xfrm>
          <a:prstGeom prst="rect">
            <a:avLst/>
          </a:prstGeom>
        </p:spPr>
      </p:pic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83F0F04F-AEDA-4CC3-B26C-4397EEE75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900" y="1473200"/>
            <a:ext cx="9512300" cy="5384800"/>
          </a:xfrm>
        </p:spPr>
      </p:pic>
    </p:spTree>
    <p:extLst>
      <p:ext uri="{BB962C8B-B14F-4D97-AF65-F5344CB8AC3E}">
        <p14:creationId xmlns:p14="http://schemas.microsoft.com/office/powerpoint/2010/main" val="2139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F8B83-AA5B-4507-89BA-535FCAE4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Park Historyczno-Przyrodniczy w Siarach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519EA91-C2EA-45A2-8BE3-9FAC70D05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700" y="1674590"/>
            <a:ext cx="7023100" cy="4559300"/>
          </a:xfrm>
        </p:spPr>
      </p:pic>
    </p:spTree>
    <p:extLst>
      <p:ext uri="{BB962C8B-B14F-4D97-AF65-F5344CB8AC3E}">
        <p14:creationId xmlns:p14="http://schemas.microsoft.com/office/powerpoint/2010/main" val="234122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26F3EF-8721-40DE-92F4-EF3C3EA7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Park Historyczno-Przyrodniczy w Siarach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9EF1D88-88DB-42B1-9AA7-568F004F7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0" y="2133600"/>
            <a:ext cx="6501771" cy="377825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3F30014-1951-4FB2-B71B-1CE964A3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32" y="2133600"/>
            <a:ext cx="6231467" cy="41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237" y="115743"/>
            <a:ext cx="1658256" cy="160338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229" y="2139043"/>
            <a:ext cx="11467155" cy="4499500"/>
          </a:xfrm>
        </p:spPr>
        <p:txBody>
          <a:bodyPr>
            <a:normAutofit/>
          </a:bodyPr>
          <a:lstStyle/>
          <a:p>
            <a:r>
              <a:rPr lang="pl-PL" sz="4800" u="sng" dirty="0"/>
              <a:t>DOCHODY</a:t>
            </a:r>
            <a:r>
              <a:rPr lang="pl-PL" sz="4800" dirty="0"/>
              <a:t>   			  50 369 632,00 zł</a:t>
            </a:r>
          </a:p>
          <a:p>
            <a:r>
              <a:rPr lang="pl-PL" sz="4800" u="sng" dirty="0"/>
              <a:t>WYDATKI</a:t>
            </a:r>
            <a:r>
              <a:rPr lang="pl-PL" sz="4800" dirty="0"/>
              <a:t>     				  55 218 632,00 zł</a:t>
            </a:r>
          </a:p>
          <a:p>
            <a:r>
              <a:rPr lang="pl-PL" sz="4800" u="sng" dirty="0">
                <a:solidFill>
                  <a:srgbClr val="FF0000"/>
                </a:solidFill>
              </a:rPr>
              <a:t>WYNIK</a:t>
            </a:r>
            <a:r>
              <a:rPr lang="pl-PL" sz="4800" dirty="0">
                <a:solidFill>
                  <a:srgbClr val="FF0000"/>
                </a:solidFill>
              </a:rPr>
              <a:t>/ DEFICYT 		-4 849 000,00 zł</a:t>
            </a:r>
          </a:p>
          <a:p>
            <a:r>
              <a:rPr lang="pl-PL" sz="4800" u="sng" dirty="0"/>
              <a:t>PRZYCHODY</a:t>
            </a:r>
            <a:r>
              <a:rPr lang="pl-PL" sz="4800" dirty="0"/>
              <a:t>    		    6 278 401,00 zł</a:t>
            </a:r>
          </a:p>
          <a:p>
            <a:r>
              <a:rPr lang="pl-PL" sz="4800" u="sng" dirty="0"/>
              <a:t>ROZCHODY</a:t>
            </a:r>
            <a:r>
              <a:rPr lang="pl-PL" sz="4800" dirty="0"/>
              <a:t>     		    1 429 401,00 zł</a:t>
            </a:r>
          </a:p>
        </p:txBody>
      </p:sp>
    </p:spTree>
    <p:extLst>
      <p:ext uri="{BB962C8B-B14F-4D97-AF65-F5344CB8AC3E}">
        <p14:creationId xmlns:p14="http://schemas.microsoft.com/office/powerpoint/2010/main" val="29746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0E558-26BF-43F9-951B-C5D77CF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Budowa centrum </a:t>
            </a:r>
            <a:r>
              <a:rPr lang="pl-PL" b="1" dirty="0" err="1"/>
              <a:t>społeczno</a:t>
            </a:r>
            <a:r>
              <a:rPr lang="pl-PL" b="1" dirty="0"/>
              <a:t> – edukacyjnego w Sękowej – 4 783 300,00 zł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A97F7F-4000-4F2D-ACE6-D866E31D6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1" y="2036118"/>
            <a:ext cx="5604925" cy="4737100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AE16F40-C355-4C66-B177-11D6B35D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5" y="2283941"/>
            <a:ext cx="5604925" cy="42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49083-EAB0-43E4-9AF3-3CF8B1F5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B5CAA35-355D-4AA7-8A1B-A9974E2DE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224" y="624110"/>
            <a:ext cx="10045876" cy="5650806"/>
          </a:xfrm>
        </p:spPr>
      </p:pic>
    </p:spTree>
    <p:extLst>
      <p:ext uri="{BB962C8B-B14F-4D97-AF65-F5344CB8AC3E}">
        <p14:creationId xmlns:p14="http://schemas.microsoft.com/office/powerpoint/2010/main" val="35759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6474" y="0"/>
            <a:ext cx="10210799" cy="1325563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>
                <a:latin typeface="+mn-lt"/>
              </a:rPr>
              <a:t>Inwestycje w Ochronie Środowiska - </a:t>
            </a:r>
            <a:br>
              <a:rPr lang="pl-PL" b="1" u="sng" dirty="0">
                <a:latin typeface="+mn-lt"/>
              </a:rPr>
            </a:br>
            <a:r>
              <a:rPr lang="pl-PL" b="1" u="sng" dirty="0">
                <a:latin typeface="+mn-lt"/>
              </a:rPr>
              <a:t>4 663 581,98 zł</a:t>
            </a:r>
            <a:endParaRPr lang="pl-PL" sz="3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474" y="1690687"/>
            <a:ext cx="10778836" cy="50800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b="1" dirty="0"/>
              <a:t>Przydomowe oczyszczalnie ścieków - 50 000,00 zł</a:t>
            </a:r>
          </a:p>
          <a:p>
            <a:pPr marL="0" indent="0">
              <a:buNone/>
            </a:pPr>
            <a:endParaRPr lang="pl-PL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/>
              <a:t>Rozbudowa oczyszczalni ścieków w Wapiennem – 1 267 000,00 zł</a:t>
            </a:r>
          </a:p>
          <a:p>
            <a:pPr marL="0" indent="0">
              <a:buNone/>
            </a:pPr>
            <a:endParaRPr lang="pl-PL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/>
              <a:t>Odnawialne źródła energii dla mieszkańców gmin członkowskich klastra energii „Biała – Ropa” – 2 877 815,16 zł</a:t>
            </a:r>
          </a:p>
          <a:p>
            <a:pPr marL="0" indent="0">
              <a:buNone/>
            </a:pPr>
            <a:endParaRPr lang="pl-PL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/>
              <a:t>Ograniczenie niskiej emisji poprzez zastosowanie urządzeń grzewczych na paliwa gazowe lub biomasę w gminach członkowskich klastra energii "Biała - Ropa„ – 161 500,00 zł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/>
              <a:t>Zielono-niebieska infrastruktura – 307 266,82 zł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72" y="87301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3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448" y="411480"/>
            <a:ext cx="10727298" cy="5735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400" b="1" u="sng" dirty="0">
                <a:solidFill>
                  <a:schemeClr val="tx1"/>
                </a:solidFill>
              </a:rPr>
              <a:t>TURYSTYKA - 8 491 791,91 </a:t>
            </a:r>
            <a:r>
              <a:rPr lang="pl-PL" sz="4400" u="sng" dirty="0">
                <a:solidFill>
                  <a:schemeClr val="tx1"/>
                </a:solidFill>
              </a:rPr>
              <a:t>zł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Park Rekreacji Rodzinnej na Magurze Małastowskiej wraz ze ścieżką zdrowia, ścieżką narciarstwa biegowego Magura Małastowska - Krzywa oraz Centrum Narciarstwa biegowego i rekreacji rodzinnej w Krzywej – rozliczenie do Miasta Gorlice – </a:t>
            </a:r>
            <a:r>
              <a:rPr lang="pl-PL" sz="2000" b="1" dirty="0"/>
              <a:t>470 000,00 zł,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Budowa drogi gminnej „Buczynowa Dolina” w ramach projektu obejmującego infrastrukturę turystyczną w m. Wapienne – </a:t>
            </a:r>
            <a:r>
              <a:rPr lang="pl-PL" sz="2000" b="1" dirty="0"/>
              <a:t>853 000,00 zł,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Budowa Parku Historycznego w Siarach w ramach projektu „Ocalić od zapomnienia – wzmacnianie dziedzictwa transgranicznego poprzez rewitalizację nekropoli I wojny światowej polsko-słowackiego pogranicza” – </a:t>
            </a:r>
            <a:r>
              <a:rPr lang="pl-PL" sz="2000" b="1" dirty="0"/>
              <a:t>1 206 273,34 zł,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Budowa Parku Przyrodniczego w Siarach, ścieżka rowerowa łącząca obiekty UNESCO  - w ramach projektu „Sękowa, </a:t>
            </a:r>
            <a:r>
              <a:rPr lang="pl-PL" sz="2000" dirty="0" err="1"/>
              <a:t>Stropkov</a:t>
            </a:r>
            <a:r>
              <a:rPr lang="pl-PL" sz="2000" dirty="0"/>
              <a:t>, Bobowa, Niżna </a:t>
            </a:r>
            <a:r>
              <a:rPr lang="pl-PL" sz="2000" dirty="0" err="1"/>
              <a:t>Polianka</a:t>
            </a:r>
            <a:r>
              <a:rPr lang="pl-PL" sz="2000" dirty="0"/>
              <a:t> – Wzmocnienie transgranicznej współpracy w sferze dziedzictwa kulturowo-przyrodniczego – </a:t>
            </a:r>
            <a:r>
              <a:rPr lang="pl-PL" sz="2000" b="1" dirty="0"/>
              <a:t>5 962 518,57 zł.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920" y="213290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66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C4DE31E-7F61-4BC9-B536-B76A4BEF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06" y="2204357"/>
            <a:ext cx="6583664" cy="46536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920" y="213290"/>
            <a:ext cx="1658256" cy="16033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0675DE6-A8C1-45E9-9BC1-37598ECFE243}"/>
              </a:ext>
            </a:extLst>
          </p:cNvPr>
          <p:cNvSpPr txBox="1"/>
          <p:nvPr/>
        </p:nvSpPr>
        <p:spPr>
          <a:xfrm>
            <a:off x="486605" y="4019266"/>
            <a:ext cx="4229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etap. III</a:t>
            </a:r>
          </a:p>
          <a:p>
            <a:r>
              <a:rPr lang="pl-PL" sz="2200" dirty="0"/>
              <a:t>-   budowa amfiteatru,</a:t>
            </a:r>
          </a:p>
          <a:p>
            <a:pPr marL="285750" indent="-285750">
              <a:buFontTx/>
              <a:buChar char="-"/>
            </a:pPr>
            <a:r>
              <a:rPr lang="pl-PL" sz="2200" dirty="0"/>
              <a:t>budowa sceny,</a:t>
            </a:r>
          </a:p>
          <a:p>
            <a:pPr marL="285750" indent="-285750">
              <a:buFontTx/>
              <a:buChar char="-"/>
            </a:pPr>
            <a:r>
              <a:rPr lang="pl-PL" sz="2200" dirty="0"/>
              <a:t>tężnia solna,</a:t>
            </a:r>
            <a:endParaRPr lang="pl-PL" sz="2200" b="1" dirty="0"/>
          </a:p>
          <a:p>
            <a:pPr marL="285750" indent="-285750">
              <a:buFontTx/>
              <a:buChar char="-"/>
            </a:pPr>
            <a:r>
              <a:rPr lang="pl-PL" sz="2200" dirty="0"/>
              <a:t>ścieżki edukacyjne</a:t>
            </a:r>
          </a:p>
          <a:p>
            <a:pPr marL="285750" indent="-285750">
              <a:buFontTx/>
              <a:buChar char="-"/>
            </a:pPr>
            <a:r>
              <a:rPr lang="pl-PL" sz="2200" dirty="0"/>
              <a:t>trasy rowerowe</a:t>
            </a:r>
          </a:p>
          <a:p>
            <a:r>
              <a:rPr lang="pl-PL" sz="2200" b="1" dirty="0"/>
              <a:t>-   droga gminna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0C266A-1708-4AAE-A789-54E8CFF8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05" y="213290"/>
            <a:ext cx="5050595" cy="3805976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4833819-50F8-4695-B0A3-241DEABF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7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996" y="4908"/>
            <a:ext cx="10169731" cy="1065862"/>
          </a:xfrm>
        </p:spPr>
        <p:txBody>
          <a:bodyPr anchor="ctr">
            <a:normAutofit fontScale="90000"/>
          </a:bodyPr>
          <a:lstStyle/>
          <a:p>
            <a:r>
              <a:rPr lang="pl-PL" b="1" u="sng" dirty="0">
                <a:latin typeface="+mn-lt"/>
              </a:rPr>
              <a:t>Drogi, chodniki i ścieżka rower. – </a:t>
            </a:r>
            <a:r>
              <a:rPr lang="pl-PL" b="1" u="sng" dirty="0"/>
              <a:t>2 571 500,00 zł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474" y="1594274"/>
            <a:ext cx="10723418" cy="506188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Odbudowa dróg rolniczych do pól – 100 000,00 zł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Przebudowa drogi w zakresie budowy chodnika w ciągu drogi wojewódzkiej nr 977 w miejscowości Małastów, Gmina Sękowa – </a:t>
            </a:r>
          </a:p>
          <a:p>
            <a:pPr marL="0" indent="0">
              <a:buNone/>
            </a:pPr>
            <a:r>
              <a:rPr lang="pl-PL" sz="3600" dirty="0"/>
              <a:t>   400 000,00 zł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Rozbudowa systemu ekologicznego transportu -budowa ścieżki rowerowej na odcinku Sękowa - Rozdziele o dł. 6 km. – 2 071 500,00 zł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3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30" y="365126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951" y="255400"/>
            <a:ext cx="9781180" cy="645146"/>
          </a:xfrm>
        </p:spPr>
        <p:txBody>
          <a:bodyPr anchor="ctr">
            <a:normAutofit/>
          </a:bodyPr>
          <a:lstStyle/>
          <a:p>
            <a:r>
              <a:rPr lang="pl-PL" sz="3600" b="1" u="sng" dirty="0">
                <a:latin typeface="+mn-lt"/>
              </a:rPr>
              <a:t>BUDOWA WODOCIĄGÓW </a:t>
            </a:r>
            <a:r>
              <a:rPr lang="pl-PL" sz="3600" b="1" u="sng" dirty="0"/>
              <a:t> - 1 607 000,00 zł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345" y="2078240"/>
            <a:ext cx="10778837" cy="372681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Budowa wodociągu, ujęcia wody oraz stacji uzdatniania wody w Wapiennem – 1 155 000,00 zł</a:t>
            </a:r>
          </a:p>
          <a:p>
            <a:pPr marL="0" indent="0">
              <a:buNone/>
            </a:pPr>
            <a:endParaRPr lang="pl-PL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Budowa sieci wodociągowej wraz z przyłączami w m.: Siary – </a:t>
            </a:r>
            <a:r>
              <a:rPr lang="pl-PL" sz="3600" dirty="0" err="1"/>
              <a:t>dofin</a:t>
            </a:r>
            <a:r>
              <a:rPr lang="pl-PL" sz="3600" dirty="0"/>
              <a:t>. z NFOŚiGW – 672 000,00 zł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30" y="365126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6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070" y="365126"/>
            <a:ext cx="9837060" cy="106586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>
                <a:latin typeface="+mn-lt"/>
              </a:rPr>
              <a:t>Wydatki inwestycyjne w ramach funduszu sołeckiego </a:t>
            </a:r>
            <a:r>
              <a:rPr lang="pl-PL" b="1" dirty="0"/>
              <a:t>  - 53 656,20 zł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070" y="1702965"/>
            <a:ext cx="10691258" cy="44345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Prace remontowo - budowalne świetlicy Bartne –wykonanie izolacji przeciw wilgoci, ocieplenie, wylewka, położenie paneli) – 18 756,34 zł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Wykonanie parkingu przy świetlicy wiejskiej w Męcinie Wielkiej – 14 672,09 zł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Zagospodarowanie placu przy świetlicy w Bodakach pod plac zabaw – 10 000,00 zł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600" dirty="0"/>
              <a:t>Zagospodarowanie terenu wokół świetlicy w Ropicy Górnej pod miejsce rekreacji – 10 227,77 zł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30" y="365126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6473" y="365126"/>
            <a:ext cx="10007271" cy="106586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>
                <a:latin typeface="+mn-lt"/>
              </a:rPr>
              <a:t>Oświetlenie uliczne w ramach funduszu sołeckiego – 57 938,79 zł</a:t>
            </a:r>
            <a:br>
              <a:rPr lang="pl-PL" b="1" u="sng" dirty="0">
                <a:latin typeface="+mn-lt"/>
              </a:rPr>
            </a:br>
            <a:br>
              <a:rPr lang="pl-PL" b="1" u="sng" dirty="0">
                <a:latin typeface="+mn-lt"/>
              </a:rPr>
            </a:br>
            <a:br>
              <a:rPr lang="pl-PL" b="1" u="sng" dirty="0">
                <a:latin typeface="+mn-lt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472" y="1430988"/>
            <a:ext cx="10723419" cy="4483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pl-PL" sz="30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Zakup i zamontowanie lamp solarnych przy drodze gminnej Siary „Leśniczówka” 3 szt. – 25 000,00 zł,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Wykonanie oświetlenia ulicznego Owczary (od p. Nowaka do p. Machowskiego) – 21 937,79 zł,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Zakup i montaż lampy oświetlenia ulicznego w Krzywej (PGR) – 11 000,00 zł.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3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744" y="96363"/>
            <a:ext cx="1658256" cy="160338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25B286D0-C98E-461C-A6E7-78CB8F6953D7}"/>
              </a:ext>
            </a:extLst>
          </p:cNvPr>
          <p:cNvSpPr txBox="1">
            <a:spLocks/>
          </p:cNvSpPr>
          <p:nvPr/>
        </p:nvSpPr>
        <p:spPr>
          <a:xfrm>
            <a:off x="526472" y="3946205"/>
            <a:ext cx="10723418" cy="106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64F7A57-7E4D-44EC-82E4-2A4E191EA66F}"/>
              </a:ext>
            </a:extLst>
          </p:cNvPr>
          <p:cNvSpPr txBox="1">
            <a:spLocks/>
          </p:cNvSpPr>
          <p:nvPr/>
        </p:nvSpPr>
        <p:spPr>
          <a:xfrm>
            <a:off x="526471" y="5343787"/>
            <a:ext cx="10723419" cy="114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8519C-AD46-4247-BDB3-F8E49675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215" y="1624366"/>
            <a:ext cx="9418320" cy="4041648"/>
          </a:xfrm>
        </p:spPr>
        <p:txBody>
          <a:bodyPr anchor="ctr">
            <a:noAutofit/>
          </a:bodyPr>
          <a:lstStyle/>
          <a:p>
            <a:pPr algn="ctr"/>
            <a:r>
              <a:rPr lang="pl-PL" sz="5000" dirty="0"/>
              <a:t>WIELOLETNIA PROGNOZA FINANSOWA</a:t>
            </a:r>
            <a:br>
              <a:rPr lang="pl-PL" sz="5000" dirty="0"/>
            </a:br>
            <a:r>
              <a:rPr lang="pl-PL" sz="5000" dirty="0"/>
              <a:t> </a:t>
            </a:r>
            <a:br>
              <a:rPr lang="pl-PL" sz="5000" dirty="0"/>
            </a:br>
            <a:r>
              <a:rPr lang="pl-PL" sz="5000" dirty="0"/>
              <a:t>GMINY SĘKOWA </a:t>
            </a:r>
            <a:br>
              <a:rPr lang="pl-PL" sz="5000" dirty="0"/>
            </a:br>
            <a:r>
              <a:rPr lang="pl-PL" sz="5000" dirty="0"/>
              <a:t>NA LATA 2021 -2035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59BAC3-C745-4B8D-B911-FE8EEDFC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47" y="20979"/>
            <a:ext cx="1658256" cy="160338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accent1">
                <a:alpha val="1700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33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603250"/>
            <a:ext cx="10914063" cy="62547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sz="3200" b="1" dirty="0"/>
              <a:t>   DOCHODY   50 369 632,00 zł</a:t>
            </a:r>
            <a:endParaRPr lang="pl-PL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Majątkowe  20 495 022,34 zł  (40,69%)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Bieżące 		29 874 609,66 zł   (59,31%)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0" indent="0">
              <a:buNone/>
            </a:pPr>
            <a:r>
              <a:rPr lang="pl-PL" sz="3200" b="1" dirty="0"/>
              <a:t>   WYDATKI      55 218 632,00 zł</a:t>
            </a:r>
            <a:endParaRPr lang="pl-PL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Majątkowe 	24 643 927,37 zł (44,63%)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Bieżące 		30 574 704,63 zł  (55,37%)</a:t>
            </a:r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74" y="178931"/>
            <a:ext cx="165825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67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055E7-4070-4691-926D-1CA8F20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Przedsięwzięcia bieżące zaplanowane do realizacji w latach 2021 – 2024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766780B-06D4-4DF1-9071-0F8F7532E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08737"/>
              </p:ext>
            </p:extLst>
          </p:nvPr>
        </p:nvGraphicFramePr>
        <p:xfrm>
          <a:off x="1435100" y="1905000"/>
          <a:ext cx="9809163" cy="456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045">
                  <a:extLst>
                    <a:ext uri="{9D8B030D-6E8A-4147-A177-3AD203B41FA5}">
                      <a16:colId xmlns:a16="http://schemas.microsoft.com/office/drawing/2014/main" val="653410641"/>
                    </a:ext>
                  </a:extLst>
                </a:gridCol>
                <a:gridCol w="3738236">
                  <a:extLst>
                    <a:ext uri="{9D8B030D-6E8A-4147-A177-3AD203B41FA5}">
                      <a16:colId xmlns:a16="http://schemas.microsoft.com/office/drawing/2014/main" val="2541446264"/>
                    </a:ext>
                  </a:extLst>
                </a:gridCol>
                <a:gridCol w="1857993">
                  <a:extLst>
                    <a:ext uri="{9D8B030D-6E8A-4147-A177-3AD203B41FA5}">
                      <a16:colId xmlns:a16="http://schemas.microsoft.com/office/drawing/2014/main" val="2227517143"/>
                    </a:ext>
                  </a:extLst>
                </a:gridCol>
                <a:gridCol w="1724116">
                  <a:extLst>
                    <a:ext uri="{9D8B030D-6E8A-4147-A177-3AD203B41FA5}">
                      <a16:colId xmlns:a16="http://schemas.microsoft.com/office/drawing/2014/main" val="2164049800"/>
                    </a:ext>
                  </a:extLst>
                </a:gridCol>
                <a:gridCol w="1776773">
                  <a:extLst>
                    <a:ext uri="{9D8B030D-6E8A-4147-A177-3AD203B41FA5}">
                      <a16:colId xmlns:a16="http://schemas.microsoft.com/office/drawing/2014/main" val="1103619267"/>
                    </a:ext>
                  </a:extLst>
                </a:gridCol>
              </a:tblGrid>
              <a:tr h="338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 err="1">
                          <a:effectLst/>
                        </a:rPr>
                        <a:t>L.p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Nazwa i cel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2021 r.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2022 r.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2023 r.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853500"/>
                  </a:ext>
                </a:extLst>
              </a:tr>
              <a:tr h="338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Bliżej samodzielności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671 452,15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80508716"/>
                  </a:ext>
                </a:extLst>
              </a:tr>
              <a:tr h="635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Wdrożenie e-usług w małopolskich urzędach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19 110,00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857805936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Akademia talentów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1 266 956,70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386312987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Uniwersytet seniora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1 706 995,14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918 896,68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404 245,58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672301546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Ocalić od zapomnienia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2 863 701,83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2 863 701,82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95045522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Artyści życia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527 257,50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395865784"/>
                  </a:ext>
                </a:extLst>
              </a:tr>
              <a:tr h="635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Sękowa, Stropkov, Bobowa, Niżna Polianka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185 964,15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687695701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Q samodzielności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534 994,03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539 654,80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450 190,86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2246412912"/>
                  </a:ext>
                </a:extLst>
              </a:tr>
              <a:tr h="324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Projekt partnerski walki z niską emisją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61 002,00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481472930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>
                          <a:effectLst/>
                        </a:rPr>
                        <a:t>RAZEM: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u="none" strike="noStrike">
                          <a:effectLst/>
                        </a:rPr>
                        <a:t>7 837 433,50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u="none" strike="noStrike" dirty="0">
                          <a:effectLst/>
                        </a:rPr>
                        <a:t>4 322 253,30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u="none" strike="noStrike" dirty="0">
                          <a:effectLst/>
                        </a:rPr>
                        <a:t>854 436,44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64317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33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1BBD2-0DC5-41F8-A634-047E25A0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98854"/>
            <a:ext cx="9692640" cy="9567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sz="4000" dirty="0"/>
              <a:t>Przedsięwzięcia majątkowe zaplanowane do realizacji w latach 2021 – 2024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20303F9-E970-4857-A2D6-D1DE694AF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08832"/>
              </p:ext>
            </p:extLst>
          </p:nvPr>
        </p:nvGraphicFramePr>
        <p:xfrm>
          <a:off x="711200" y="1193801"/>
          <a:ext cx="11328399" cy="53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328">
                  <a:extLst>
                    <a:ext uri="{9D8B030D-6E8A-4147-A177-3AD203B41FA5}">
                      <a16:colId xmlns:a16="http://schemas.microsoft.com/office/drawing/2014/main" val="708240935"/>
                    </a:ext>
                  </a:extLst>
                </a:gridCol>
                <a:gridCol w="6594472">
                  <a:extLst>
                    <a:ext uri="{9D8B030D-6E8A-4147-A177-3AD203B41FA5}">
                      <a16:colId xmlns:a16="http://schemas.microsoft.com/office/drawing/2014/main" val="6789742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9556543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8270081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3621052581"/>
                    </a:ext>
                  </a:extLst>
                </a:gridCol>
              </a:tblGrid>
              <a:tr h="294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 err="1">
                          <a:effectLst/>
                        </a:rPr>
                        <a:t>L.p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Nazwa i cel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2021 r.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2022 r.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2023 r.</a:t>
                      </a:r>
                      <a:endParaRPr lang="pl-PL" sz="16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extLst>
                  <a:ext uri="{0D108BD9-81ED-4DB2-BD59-A6C34878D82A}">
                    <a16:rowId xmlns:a16="http://schemas.microsoft.com/office/drawing/2014/main" val="2121109635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Wdrożenie e-usług w małopolskich urzędach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414 300,90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1926332217"/>
                  </a:ext>
                </a:extLst>
              </a:tr>
              <a:tr h="326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dirty="0">
                          <a:effectLst/>
                        </a:rPr>
                        <a:t>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Budowa wodociągu - Wapienne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835 000,00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4265263608"/>
                  </a:ext>
                </a:extLst>
              </a:tr>
              <a:tr h="386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Rozbudowa oczyszczalni ścieków - Wapienne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1 236 000,00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220876937"/>
                  </a:ext>
                </a:extLst>
              </a:tr>
              <a:tr h="496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Ograniczenie niskiej emisji – urządzenia grzewcze na paliwa gazowe lub biomasę klaster energii „Biała-Ropa” RPO.WM 4.4.2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161 500,00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3790584898"/>
                  </a:ext>
                </a:extLst>
              </a:tr>
              <a:tr h="496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Podniesienie jakości usług publicznych – centrum społeczno-edukacyjne w m. Sękowa RPO,WM 11.2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4 380 776,00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900873920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Geotermia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371 804,80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1995857696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Uniwersytet seniora - utworzenie ośrodka wsparcia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357 590,00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1365458346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Bliżej samodzielności - mieszkanie chronione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130 004,00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3027298943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Kompleksowa modernizacja energetyczna i przebudowa bud. UG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912 229,60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2024552549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Ocalić od zapomnienia - Budowa Parku Historycznego w Siarach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1 206 203,93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1 206 203,93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4266672516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Realizacja zieloono-niebieskiej infrastruktury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162 566,82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209 095,18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15 748,50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978171871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Odnawialne źródła energii dla mieszkańców klastra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2 762 815,16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3542248294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Rozbudowa systemu transportu - ścieżka rowerowa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2 071 500,00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3699494503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>
                          <a:effectLst/>
                        </a:rPr>
                        <a:t>Budowa infrastruktury turystycznej Wapiennne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853 000,00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1080215254"/>
                  </a:ext>
                </a:extLst>
              </a:tr>
              <a:tr h="496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>
                          <a:effectLst/>
                        </a:rPr>
                        <a:t>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u="none" strike="noStrike" dirty="0">
                          <a:effectLst/>
                        </a:rPr>
                        <a:t>Budowa Parku Przyrodniczego w Siarach, ścieżka do obiektów </a:t>
                      </a:r>
                      <a:r>
                        <a:rPr lang="pl-PL" sz="1000" u="none" strike="noStrike" dirty="0" err="1">
                          <a:effectLst/>
                        </a:rPr>
                        <a:t>Unesco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841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5 962 518,57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>
                          <a:effectLst/>
                        </a:rPr>
                        <a:t>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u="none" strike="noStrike" dirty="0">
                          <a:effectLst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4092702374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effectLst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4093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1" u="none" strike="noStrike" dirty="0">
                          <a:effectLst/>
                        </a:rPr>
                        <a:t>21 817 809,78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1" u="none" strike="noStrike" dirty="0">
                          <a:effectLst/>
                        </a:rPr>
                        <a:t>1 415 299,11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1" u="none" strike="noStrike" dirty="0">
                          <a:effectLst/>
                        </a:rPr>
                        <a:t>15 748,50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93" marR="36841" marT="4093" marB="0" anchor="ctr"/>
                </a:tc>
                <a:extLst>
                  <a:ext uri="{0D108BD9-81ED-4DB2-BD59-A6C34878D82A}">
                    <a16:rowId xmlns:a16="http://schemas.microsoft.com/office/drawing/2014/main" val="428817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943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A91869-C52E-45D0-BA93-1455CF0E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1" y="723900"/>
            <a:ext cx="10463212" cy="1181100"/>
          </a:xfrm>
        </p:spPr>
        <p:txBody>
          <a:bodyPr anchor="ctr"/>
          <a:lstStyle/>
          <a:p>
            <a:pPr algn="ctr"/>
            <a:r>
              <a:rPr lang="pl-PL" b="1" dirty="0"/>
              <a:t>Zadłużenie Gminy Sękowa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EC4746-8763-4E75-9C3A-2410CA3B2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28801"/>
            <a:ext cx="9692639" cy="405130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9200" b="1" u="sng" dirty="0"/>
              <a:t>Zadłużenie</a:t>
            </a:r>
            <a:r>
              <a:rPr lang="pl-PL" sz="9200" u="sng" dirty="0"/>
              <a:t> gminy Sękowa </a:t>
            </a:r>
            <a:r>
              <a:rPr lang="pl-PL" sz="9200" dirty="0"/>
              <a:t>planowane na koniec:</a:t>
            </a:r>
          </a:p>
          <a:p>
            <a:endParaRPr lang="pl-PL" sz="2500" dirty="0"/>
          </a:p>
          <a:p>
            <a:endParaRPr lang="pl-PL" sz="3500" dirty="0"/>
          </a:p>
          <a:p>
            <a:pPr lvl="6"/>
            <a:r>
              <a:rPr lang="pl-PL" sz="10000" b="1" dirty="0">
                <a:solidFill>
                  <a:srgbClr val="FF0000"/>
                </a:solidFill>
              </a:rPr>
              <a:t>2020 roku wynosi: 9 469 506,13 zł, w tym </a:t>
            </a:r>
          </a:p>
          <a:p>
            <a:pPr marL="2743200" lvl="6" indent="0">
              <a:buNone/>
            </a:pPr>
            <a:r>
              <a:rPr lang="pl-PL" sz="10000" b="1" dirty="0">
                <a:solidFill>
                  <a:srgbClr val="FF0000"/>
                </a:solidFill>
              </a:rPr>
              <a:t>rata kredytu krótkoterminowego: </a:t>
            </a:r>
          </a:p>
          <a:p>
            <a:pPr marL="2743200" lvl="6" indent="0">
              <a:buNone/>
            </a:pPr>
            <a:r>
              <a:rPr lang="pl-PL" sz="10000" b="1" dirty="0">
                <a:solidFill>
                  <a:srgbClr val="FF0000"/>
                </a:solidFill>
              </a:rPr>
              <a:t>1 400 000,00 zł</a:t>
            </a:r>
          </a:p>
          <a:p>
            <a:pPr marL="1671400" lvl="6" indent="0">
              <a:buNone/>
            </a:pPr>
            <a:endParaRPr lang="pl-PL" sz="10000" dirty="0"/>
          </a:p>
          <a:p>
            <a:pPr lvl="6"/>
            <a:r>
              <a:rPr lang="pl-PL" sz="10000" b="1" dirty="0">
                <a:solidFill>
                  <a:srgbClr val="FF0000"/>
                </a:solidFill>
              </a:rPr>
              <a:t>2021 roku wynosi: 10 519 010,13 zł</a:t>
            </a:r>
          </a:p>
          <a:p>
            <a:pPr marL="1671400" lvl="6" indent="0">
              <a:buNone/>
            </a:pPr>
            <a:r>
              <a:rPr lang="pl-PL" sz="6400" b="1" dirty="0">
                <a:solidFill>
                  <a:srgbClr val="FF0000"/>
                </a:solidFill>
              </a:rPr>
              <a:t>			 tj. 20,88 % w stosunku do planowanych dochodów</a:t>
            </a:r>
          </a:p>
          <a:p>
            <a:pPr marL="274320" lvl="1" indent="0">
              <a:buNone/>
            </a:pPr>
            <a:endParaRPr lang="pl-PL" sz="6400" dirty="0"/>
          </a:p>
          <a:p>
            <a:pPr marL="274320" lvl="1" indent="0">
              <a:buNone/>
            </a:pPr>
            <a:endParaRPr lang="pl-PL" sz="6300" dirty="0"/>
          </a:p>
          <a:p>
            <a:pPr marL="274320" lvl="1" indent="0" algn="ctr">
              <a:buNone/>
            </a:pPr>
            <a:r>
              <a:rPr lang="pl-PL" sz="9200" u="sng" dirty="0"/>
              <a:t>Spłata zadłużenia planowana jest do końca 2035 r.</a:t>
            </a:r>
          </a:p>
        </p:txBody>
      </p:sp>
    </p:spTree>
    <p:extLst>
      <p:ext uri="{BB962C8B-B14F-4D97-AF65-F5344CB8AC3E}">
        <p14:creationId xmlns:p14="http://schemas.microsoft.com/office/powerpoint/2010/main" val="3056452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5" y="2576945"/>
            <a:ext cx="10335490" cy="1856943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b="1" dirty="0"/>
              <a:t>DZIĘKUJĘ ZA UWAGĘ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417" y="746409"/>
            <a:ext cx="177409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FE5A2-C3E3-4945-88C9-7B07BFC4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168" y="624110"/>
            <a:ext cx="9916443" cy="1280890"/>
          </a:xfrm>
        </p:spPr>
        <p:txBody>
          <a:bodyPr>
            <a:normAutofit/>
          </a:bodyPr>
          <a:lstStyle/>
          <a:p>
            <a:r>
              <a:rPr lang="pl-PL" sz="3000" b="1" dirty="0"/>
              <a:t>Przychody : 											 6 206 401,00 zł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5DD6A3-C8D4-438E-AB7E-85ADE95BD9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0650" y="1309688"/>
            <a:ext cx="10801350" cy="4924202"/>
          </a:xfrm>
        </p:spPr>
        <p:txBody>
          <a:bodyPr>
            <a:normAutofit/>
          </a:bodyPr>
          <a:lstStyle/>
          <a:p>
            <a:r>
              <a:rPr lang="pl-PL" sz="2000" dirty="0"/>
              <a:t>Środki niewykorzystane z realizacji w 2020 r. projektów unijnych: 2 033 971,03 zł</a:t>
            </a:r>
          </a:p>
          <a:p>
            <a:r>
              <a:rPr lang="pl-PL" sz="2000" dirty="0"/>
              <a:t>Środki Rządowego Funduszu Inwestycji Lokalnych </a:t>
            </a:r>
          </a:p>
          <a:p>
            <a:pPr marL="0" indent="0">
              <a:buNone/>
            </a:pPr>
            <a:r>
              <a:rPr lang="pl-PL" sz="2000" dirty="0"/>
              <a:t>	niewykorzystane w 2020r.:  									     1 354 888,12 zł</a:t>
            </a:r>
          </a:p>
          <a:p>
            <a:r>
              <a:rPr lang="pl-PL" sz="2000" dirty="0"/>
              <a:t>Wolne środki: 													        410 636,85 zł</a:t>
            </a:r>
          </a:p>
          <a:p>
            <a:r>
              <a:rPr lang="pl-PL" sz="2000" dirty="0"/>
              <a:t>Pożyczka z NFOŚiGW: 												  537 905,00 zł</a:t>
            </a:r>
          </a:p>
          <a:p>
            <a:r>
              <a:rPr lang="pl-PL" sz="2000" dirty="0"/>
              <a:t>Kredyt bankowy: 												     1 941 000,00 zł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3000" b="1" dirty="0"/>
              <a:t>   Rozchody </a:t>
            </a:r>
            <a:r>
              <a:rPr lang="pl-PL" sz="2000" dirty="0"/>
              <a:t>spłaty kredytów i pożyczek :</a:t>
            </a:r>
            <a:r>
              <a:rPr lang="pl-PL" sz="3000" b="1" dirty="0"/>
              <a:t> 			    1 429 401,00 zł</a:t>
            </a:r>
          </a:p>
          <a:p>
            <a:pPr marL="0" indent="0">
              <a:buNone/>
            </a:pPr>
            <a:r>
              <a:rPr lang="pl-PL" sz="3000" b="1" dirty="0"/>
              <a:t>Nadwyżka operacyjna </a:t>
            </a:r>
            <a:r>
              <a:rPr lang="pl-PL" sz="2000" dirty="0"/>
              <a:t>planowana</a:t>
            </a:r>
            <a:r>
              <a:rPr lang="pl-PL" sz="3000" b="1" dirty="0"/>
              <a:t> : 			2 688 764,18 zł</a:t>
            </a:r>
          </a:p>
          <a:p>
            <a:pPr marL="0" indent="0">
              <a:buNone/>
            </a:pPr>
            <a:r>
              <a:rPr lang="pl-PL" sz="3000" b="1" dirty="0"/>
              <a:t>Nadwyżka operacyjna </a:t>
            </a:r>
            <a:r>
              <a:rPr lang="pl-PL" sz="2000" dirty="0"/>
              <a:t>realna </a:t>
            </a:r>
            <a:r>
              <a:rPr lang="pl-PL" sz="3000" b="1" dirty="0"/>
              <a:t>:					   545 000,00 zł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78675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223071-7BC3-4762-B7B4-9E42AD05F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8" y="165100"/>
            <a:ext cx="9656619" cy="1171575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l-PL" sz="4000" b="1" u="sng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sz="11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DOCHODY BIEŻĄCE GMINY SĘKOWA na 2021 </a:t>
            </a:r>
            <a:r>
              <a:rPr lang="pl-PL" sz="1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sz="1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kwota 29 874 609,66 zł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l-PL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dirty="0"/>
              <a:t>             </a:t>
            </a:r>
            <a:r>
              <a:rPr lang="pl-PL" sz="3600" dirty="0"/>
              <a:t>   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dirty="0"/>
              <a:t> </a:t>
            </a:r>
          </a:p>
        </p:txBody>
      </p:sp>
      <p:pic>
        <p:nvPicPr>
          <p:cNvPr id="9219" name="Obraz 9">
            <a:extLst>
              <a:ext uri="{FF2B5EF4-FFF2-40B4-BE49-F238E27FC236}">
                <a16:creationId xmlns:a16="http://schemas.microsoft.com/office/drawing/2014/main" id="{4F505A37-3DAA-42D4-BA2E-4D14C0568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86" y="0"/>
            <a:ext cx="1657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84CFF4C-7868-44D2-A96A-1FDFCDE79B07}"/>
              </a:ext>
            </a:extLst>
          </p:cNvPr>
          <p:cNvSpPr txBox="1"/>
          <p:nvPr/>
        </p:nvSpPr>
        <p:spPr>
          <a:xfrm>
            <a:off x="484909" y="1730829"/>
            <a:ext cx="107511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latin typeface="+mn-lt"/>
              </a:rPr>
              <a:t>SUBWENCJA OGÓLNA					 9 846 443,00 zł		(33,0%)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latin typeface="+mn-lt"/>
              </a:rPr>
              <a:t>DOTACJE Z BUDŻETU PAŃSTWA 	 7 692 582,00 zł		(25,8%)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b="1" dirty="0"/>
              <a:t>DOTACJE UNIJNE							 5 352 308,36 zł       (17,9%)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0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b="1" dirty="0">
                <a:latin typeface="+mn-lt"/>
              </a:rPr>
              <a:t>PODATKI I OPŁATY						 3 343 700,00 zł	     (11,2%)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0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800" b="1" dirty="0"/>
              <a:t>UDZIAŁY w PIT i CIT						 2 515 456,56 zł		  (8,4%)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10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800" b="1" dirty="0"/>
              <a:t>POZOSTAŁE DOCHODY WŁASNE 	 1 124 119,74 zł         (3,7%)</a:t>
            </a:r>
            <a:endParaRPr lang="pl-PL" sz="28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8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F3D86-78DF-442A-868A-9290AD70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4" y="165100"/>
            <a:ext cx="9494405" cy="1171575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l-PL" sz="4000" b="1" u="sng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sz="10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DOCHODY MAJĄTKOWE GMINY SĘKOWA na 2021 r.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sz="1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kwota 20 495 022,34 zł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l-PL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dirty="0"/>
              <a:t>             </a:t>
            </a:r>
            <a:r>
              <a:rPr lang="pl-PL" sz="3600" dirty="0"/>
              <a:t>   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l-PL" dirty="0"/>
              <a:t> </a:t>
            </a:r>
          </a:p>
        </p:txBody>
      </p:sp>
      <p:pic>
        <p:nvPicPr>
          <p:cNvPr id="10243" name="Obraz 9">
            <a:extLst>
              <a:ext uri="{FF2B5EF4-FFF2-40B4-BE49-F238E27FC236}">
                <a16:creationId xmlns:a16="http://schemas.microsoft.com/office/drawing/2014/main" id="{A68D7BD8-96FD-4956-87B9-B1E52C94E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14" y="87313"/>
            <a:ext cx="1657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FC7D9B4-4B46-4AB1-B46F-2D687C4CDAC7}"/>
              </a:ext>
            </a:extLst>
          </p:cNvPr>
          <p:cNvSpPr txBox="1"/>
          <p:nvPr/>
        </p:nvSpPr>
        <p:spPr>
          <a:xfrm>
            <a:off x="443345" y="2044701"/>
            <a:ext cx="108758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3000" b="1" dirty="0">
                <a:latin typeface="+mn-lt"/>
              </a:rPr>
              <a:t>DOTACJE Z BUDŻETU UE przeznaczone na realizację zadań inwestycyjnych 				18 229 414,45 zł	(88,9%)</a:t>
            </a:r>
            <a:endParaRPr lang="pl-PL" sz="3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3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3000" b="1" dirty="0"/>
              <a:t>Dotacja z NFOŚiGW 				      1 283 592,21 zł      (6,3%)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30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3000" b="1" dirty="0"/>
              <a:t>Sprzedaż MAJĄTKU						982 015,68 zł      (4,8%)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3">
            <a:extLst>
              <a:ext uri="{FF2B5EF4-FFF2-40B4-BE49-F238E27FC236}">
                <a16:creationId xmlns:a16="http://schemas.microsoft.com/office/drawing/2014/main" id="{5DA5AADC-0EAA-4EB5-9BF0-183ADE9AA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5" y="3361251"/>
            <a:ext cx="42676" cy="1322947"/>
          </a:xfrm>
        </p:spPr>
      </p:pic>
      <p:graphicFrame>
        <p:nvGraphicFramePr>
          <p:cNvPr id="2" name="Wykres 4">
            <a:extLst>
              <a:ext uri="{FF2B5EF4-FFF2-40B4-BE49-F238E27FC236}">
                <a16:creationId xmlns:a16="http://schemas.microsoft.com/office/drawing/2014/main" id="{4DDF1592-4662-4A46-95F4-5991591F9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383741"/>
              </p:ext>
            </p:extLst>
          </p:nvPr>
        </p:nvGraphicFramePr>
        <p:xfrm>
          <a:off x="374073" y="0"/>
          <a:ext cx="1152945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482-C113-4895-9F60-C5996603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142653"/>
            <a:ext cx="9848851" cy="80984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Budżety jednostek organizacyjnych </a:t>
            </a:r>
            <a:br>
              <a:rPr lang="pl-PL" b="1" dirty="0"/>
            </a:br>
            <a:endParaRPr lang="pl-PL" b="1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E236B509-8F02-4B0F-B8D4-F1162EB93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42731"/>
              </p:ext>
            </p:extLst>
          </p:nvPr>
        </p:nvGraphicFramePr>
        <p:xfrm>
          <a:off x="800100" y="850900"/>
          <a:ext cx="9603921" cy="567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98">
                  <a:extLst>
                    <a:ext uri="{9D8B030D-6E8A-4147-A177-3AD203B41FA5}">
                      <a16:colId xmlns:a16="http://schemas.microsoft.com/office/drawing/2014/main" val="3995943272"/>
                    </a:ext>
                  </a:extLst>
                </a:gridCol>
                <a:gridCol w="4475973">
                  <a:extLst>
                    <a:ext uri="{9D8B030D-6E8A-4147-A177-3AD203B41FA5}">
                      <a16:colId xmlns:a16="http://schemas.microsoft.com/office/drawing/2014/main" val="316868802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506929777"/>
                    </a:ext>
                  </a:extLst>
                </a:gridCol>
                <a:gridCol w="2223407">
                  <a:extLst>
                    <a:ext uri="{9D8B030D-6E8A-4147-A177-3AD203B41FA5}">
                      <a16:colId xmlns:a16="http://schemas.microsoft.com/office/drawing/2014/main" val="775741025"/>
                    </a:ext>
                  </a:extLst>
                </a:gridCol>
              </a:tblGrid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Wydatki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75105"/>
                  </a:ext>
                </a:extLst>
              </a:tr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Urząd Gminy Sękowa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 4 633 289,42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37 896 235,49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7917"/>
                  </a:ext>
                </a:extLst>
              </a:tr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Gminny Ośrodek Pomocy Społecznej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9 555 715,81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9625"/>
                  </a:ext>
                </a:extLst>
              </a:tr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Zespół Szkolno-Przedszkolny w Sękowej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71 500,00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3 985 536,50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82863"/>
                  </a:ext>
                </a:extLst>
              </a:tr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Szkoła Podstawowa w Siarach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2 622 423,20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09293"/>
                  </a:ext>
                </a:extLst>
              </a:tr>
              <a:tr h="65864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Gminny Zakład Gospodarki Komunalnej w Sękowej, w tym dotacja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1 642 200,00</a:t>
                      </a:r>
                    </a:p>
                    <a:p>
                      <a:pPr algn="r"/>
                      <a:r>
                        <a:rPr lang="pl-PL" dirty="0"/>
                        <a:t>575 000,00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1 636 522,56</a:t>
                      </a:r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90933"/>
                  </a:ext>
                </a:extLst>
              </a:tr>
              <a:tr h="65864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Centrum Usług Oświatowych w Sękowej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11 846,00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644 721,00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61028"/>
                  </a:ext>
                </a:extLst>
              </a:tr>
              <a:tr h="37636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Dom Pomocy Społecznej w Sękowej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140 000,00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514 000,00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87203"/>
                  </a:ext>
                </a:extLst>
              </a:tr>
              <a:tr h="65864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Gminny Ośrodek Kultury w Sękowej</a:t>
                      </a:r>
                    </a:p>
                    <a:p>
                      <a:r>
                        <a:rPr lang="pl-PL" dirty="0"/>
                        <a:t>w tym dotacja z budżetu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531 743,00</a:t>
                      </a:r>
                    </a:p>
                    <a:p>
                      <a:pPr algn="r"/>
                      <a:r>
                        <a:rPr lang="pl-PL" dirty="0"/>
                        <a:t>435 000,00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531 743,00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1757"/>
                  </a:ext>
                </a:extLst>
              </a:tr>
              <a:tr h="65864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Gminna Biblioteka w Sękowej</a:t>
                      </a:r>
                    </a:p>
                    <a:p>
                      <a:r>
                        <a:rPr lang="pl-PL" dirty="0"/>
                        <a:t>w tym dotacja z budżetu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111 500,00</a:t>
                      </a:r>
                    </a:p>
                    <a:p>
                      <a:pPr algn="r"/>
                      <a:r>
                        <a:rPr lang="pl-PL" dirty="0"/>
                        <a:t>105 000,00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111 500,00</a:t>
                      </a:r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08561"/>
                  </a:ext>
                </a:extLst>
              </a:tr>
              <a:tr h="78410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/>
                        <a:t>RAZEM , w tym:</a:t>
                      </a:r>
                    </a:p>
                    <a:p>
                      <a:pPr algn="ctr"/>
                      <a:r>
                        <a:rPr lang="pl-PL" sz="2200" b="1" dirty="0"/>
                        <a:t>Dotacja z budżetu gminy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200" b="1" dirty="0"/>
                        <a:t>7 157 078,42</a:t>
                      </a:r>
                    </a:p>
                    <a:p>
                      <a:pPr algn="r"/>
                      <a:r>
                        <a:rPr lang="pl-PL" sz="2200" b="1" dirty="0"/>
                        <a:t>1 115 000,00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200" b="1" dirty="0"/>
                        <a:t>57 498 397,56</a:t>
                      </a:r>
                    </a:p>
                    <a:p>
                      <a:pPr algn="r"/>
                      <a:endParaRPr lang="pl-PL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36411"/>
                  </a:ext>
                </a:extLst>
              </a:tr>
            </a:tbl>
          </a:graphicData>
        </a:graphic>
      </p:graphicFrame>
      <p:pic>
        <p:nvPicPr>
          <p:cNvPr id="8" name="Obraz 9">
            <a:extLst>
              <a:ext uri="{FF2B5EF4-FFF2-40B4-BE49-F238E27FC236}">
                <a16:creationId xmlns:a16="http://schemas.microsoft.com/office/drawing/2014/main" id="{020521C0-A422-4B91-9846-52FB26CE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6" y="87313"/>
            <a:ext cx="1427389" cy="13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71482-C113-4895-9F60-C5996603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324984"/>
            <a:ext cx="10077202" cy="89965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b="1" dirty="0"/>
              <a:t>Wydatki bieżące Pomocy Społecznej na 2021 rok  </a:t>
            </a:r>
            <a:br>
              <a:rPr lang="pl-PL" sz="3000" b="1" dirty="0"/>
            </a:br>
            <a:r>
              <a:rPr lang="pl-PL" sz="3000" b="1" dirty="0"/>
              <a:t>12 758 358,45 zł </a:t>
            </a:r>
            <a:br>
              <a:rPr lang="pl-PL" sz="3000" b="1" dirty="0"/>
            </a:br>
            <a:endParaRPr lang="pl-PL" sz="3000" b="1" dirty="0"/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020521C0-A422-4B91-9846-52FB26CE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56" y="87313"/>
            <a:ext cx="1427389" cy="13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12257B58-7B24-4E62-A85D-0E927C4AA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261298"/>
              </p:ext>
            </p:extLst>
          </p:nvPr>
        </p:nvGraphicFramePr>
        <p:xfrm>
          <a:off x="787400" y="1358900"/>
          <a:ext cx="10401300" cy="480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79">
                  <a:extLst>
                    <a:ext uri="{9D8B030D-6E8A-4147-A177-3AD203B41FA5}">
                      <a16:colId xmlns:a16="http://schemas.microsoft.com/office/drawing/2014/main" val="1656094248"/>
                    </a:ext>
                  </a:extLst>
                </a:gridCol>
                <a:gridCol w="5913505">
                  <a:extLst>
                    <a:ext uri="{9D8B030D-6E8A-4147-A177-3AD203B41FA5}">
                      <a16:colId xmlns:a16="http://schemas.microsoft.com/office/drawing/2014/main" val="2078242987"/>
                    </a:ext>
                  </a:extLst>
                </a:gridCol>
                <a:gridCol w="2347345">
                  <a:extLst>
                    <a:ext uri="{9D8B030D-6E8A-4147-A177-3AD203B41FA5}">
                      <a16:colId xmlns:a16="http://schemas.microsoft.com/office/drawing/2014/main" val="177913357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4202829029"/>
                    </a:ext>
                  </a:extLst>
                </a:gridCol>
              </a:tblGrid>
              <a:tr h="281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u="none" strike="noStrike">
                          <a:effectLst/>
                        </a:rPr>
                        <a:t>Lp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u="none" strike="noStrike">
                          <a:effectLst/>
                        </a:rPr>
                        <a:t>Nazwa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u="none" strike="noStrike">
                          <a:effectLst/>
                        </a:rPr>
                        <a:t>Wydatki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u="none" strike="noStrike">
                          <a:effectLst/>
                        </a:rPr>
                        <a:t>udział %</a:t>
                      </a:r>
                      <a:endParaRPr lang="pl-PL" sz="13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483145381"/>
                  </a:ext>
                </a:extLst>
              </a:tr>
              <a:tr h="341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Wypłata zasiłków 500+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4 687 249,00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37%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397694145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Projekt „Uniwersytet seniora”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2 064 585,14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16%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626135746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Wypłata świadczeń rodzinnych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2 022 988,00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16%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4163274901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Projekty " Bliżej samodzielności " i „Q samodzielności”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1 206 446,18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9%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402656968"/>
                  </a:ext>
                </a:extLst>
              </a:tr>
              <a:tr h="408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Domy Pomocy Społecznej i usługi opiekuńcze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1 051 552,00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8%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724641266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Projekt  "Artyści życia"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527 257,50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4%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146346698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Utrzymanie GOPS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479 705,63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4%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3368183247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Wypłata zasiłków stałych, okresowych i inna pomoc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303 330,00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2%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3364715706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Zasiłki Dobry Start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165 900,00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448060223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Program dożywiania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139 112,00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1%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083598254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Placówki opiekuńczo - wychowawcze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 dirty="0">
                          <a:effectLst/>
                        </a:rPr>
                        <a:t>56 910,00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521426043"/>
                  </a:ext>
                </a:extLst>
              </a:tr>
              <a:tr h="33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Asystent rodziny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u="none" strike="noStrike">
                          <a:effectLst/>
                        </a:rPr>
                        <a:t>53 323,00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642642152"/>
                  </a:ext>
                </a:extLst>
              </a:tr>
              <a:tr h="40177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1" u="none" strike="noStrike" dirty="0">
                          <a:effectLst/>
                        </a:rPr>
                        <a:t>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7" marR="6997" marT="6997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RAZEM :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800" b="1" u="none" strike="noStrike">
                          <a:effectLst/>
                        </a:rPr>
                        <a:t>12 758 358,45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2971" marT="69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100%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421578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3603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1768</TotalTime>
  <Words>2133</Words>
  <Application>Microsoft Office PowerPoint</Application>
  <PresentationFormat>Panoramiczny</PresentationFormat>
  <Paragraphs>502</Paragraphs>
  <Slides>33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Smuga</vt:lpstr>
      <vt:lpstr>BUDŻET  GMINY SĘKOWA NA 2021 ROK</vt:lpstr>
      <vt:lpstr>Prezentacja programu PowerPoint</vt:lpstr>
      <vt:lpstr>Prezentacja programu PowerPoint</vt:lpstr>
      <vt:lpstr>Przychody :             6 206 401,00 zł </vt:lpstr>
      <vt:lpstr>Prezentacja programu PowerPoint</vt:lpstr>
      <vt:lpstr>Prezentacja programu PowerPoint</vt:lpstr>
      <vt:lpstr>Prezentacja programu PowerPoint</vt:lpstr>
      <vt:lpstr>Budżety jednostek organizacyjnych  </vt:lpstr>
      <vt:lpstr>Wydatki bieżące Pomocy Społecznej na 2021 rok   12 758 358,45 zł  </vt:lpstr>
      <vt:lpstr>Źródła finansowania zadań - Pomoc Społeczna 12 758 358,45 zł </vt:lpstr>
      <vt:lpstr>Wydatki bieżące Oświaty – 7 724 526,70 zł </vt:lpstr>
      <vt:lpstr>Źródła finansowania zadań oświatowych 7 724 526,70 zł </vt:lpstr>
      <vt:lpstr>Wydatki związane z gospodarką komunalną Budżet GZGK</vt:lpstr>
      <vt:lpstr>Kierunki inwestowania w 2021 roku  </vt:lpstr>
      <vt:lpstr>DZIEDZINY INWESTOWANIA w 2021 roku</vt:lpstr>
      <vt:lpstr>ŹRÓDŁA FINANSOWANIA PRZEDSIĘWZIĘĆ INWESTYCYJNYCH PLANOWANYCH DO REALIZACJI 24 643 927,37 zł</vt:lpstr>
      <vt:lpstr>Park Historyczno-Przyrodniczy w Siarach    </vt:lpstr>
      <vt:lpstr>Park Historyczno-Przyrodniczy w Siarach</vt:lpstr>
      <vt:lpstr>Park Historyczno-Przyrodniczy w Siarach</vt:lpstr>
      <vt:lpstr>Budowa centrum społeczno – edukacyjnego w Sękowej – 4 783 300,00 zł</vt:lpstr>
      <vt:lpstr>Prezentacja programu PowerPoint</vt:lpstr>
      <vt:lpstr>Inwestycje w Ochronie Środowiska -  4 663 581,98 zł</vt:lpstr>
      <vt:lpstr>Prezentacja programu PowerPoint</vt:lpstr>
      <vt:lpstr>Prezentacja programu PowerPoint</vt:lpstr>
      <vt:lpstr>Drogi, chodniki i ścieżka rower. – 2 571 500,00 zł</vt:lpstr>
      <vt:lpstr>BUDOWA WODOCIĄGÓW  - 1 607 000,00 zł</vt:lpstr>
      <vt:lpstr>Wydatki inwestycyjne w ramach funduszu sołeckiego   - 53 656,20 zł</vt:lpstr>
      <vt:lpstr>Oświetlenie uliczne w ramach funduszu sołeckiego – 57 938,79 zł   </vt:lpstr>
      <vt:lpstr>WIELOLETNIA PROGNOZA FINANSOWA   GMINY SĘKOWA  NA LATA 2021 -2035</vt:lpstr>
      <vt:lpstr>Przedsięwzięcia bieżące zaplanowane do realizacji w latach 2021 – 2024</vt:lpstr>
      <vt:lpstr>Przedsięwzięcia majątkowe zaplanowane do realizacji w latach 2021 – 2024</vt:lpstr>
      <vt:lpstr>Zadłużenie Gminy Sękowa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GMINY SEKOWA NA 2017</dc:title>
  <dc:creator>KSIEG_TRACER 2</dc:creator>
  <cp:lastModifiedBy>Skarbnik</cp:lastModifiedBy>
  <cp:revision>198</cp:revision>
  <cp:lastPrinted>2019-12-20T08:20:10Z</cp:lastPrinted>
  <dcterms:created xsi:type="dcterms:W3CDTF">2016-12-28T07:19:12Z</dcterms:created>
  <dcterms:modified xsi:type="dcterms:W3CDTF">2020-12-30T10:55:36Z</dcterms:modified>
</cp:coreProperties>
</file>